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0"/>
  </p:notesMasterIdLst>
  <p:sldIdLst>
    <p:sldId id="257" r:id="rId2"/>
    <p:sldId id="258" r:id="rId3"/>
    <p:sldId id="259" r:id="rId4"/>
    <p:sldId id="260" r:id="rId5"/>
    <p:sldId id="282" r:id="rId6"/>
    <p:sldId id="283" r:id="rId7"/>
    <p:sldId id="284" r:id="rId8"/>
    <p:sldId id="285" r:id="rId9"/>
    <p:sldId id="286" r:id="rId10"/>
    <p:sldId id="289" r:id="rId11"/>
    <p:sldId id="288" r:id="rId12"/>
    <p:sldId id="287" r:id="rId13"/>
    <p:sldId id="290" r:id="rId14"/>
    <p:sldId id="326" r:id="rId15"/>
    <p:sldId id="280" r:id="rId16"/>
    <p:sldId id="291" r:id="rId17"/>
    <p:sldId id="297" r:id="rId18"/>
    <p:sldId id="299" r:id="rId19"/>
    <p:sldId id="298" r:id="rId20"/>
    <p:sldId id="300" r:id="rId21"/>
    <p:sldId id="301" r:id="rId22"/>
    <p:sldId id="302" r:id="rId23"/>
    <p:sldId id="308" r:id="rId24"/>
    <p:sldId id="327" r:id="rId25"/>
    <p:sldId id="276" r:id="rId26"/>
    <p:sldId id="303" r:id="rId27"/>
    <p:sldId id="304" r:id="rId28"/>
    <p:sldId id="305" r:id="rId29"/>
    <p:sldId id="306" r:id="rId30"/>
    <p:sldId id="307" r:id="rId31"/>
    <p:sldId id="328" r:id="rId32"/>
    <p:sldId id="271" r:id="rId33"/>
    <p:sldId id="263" r:id="rId34"/>
    <p:sldId id="309" r:id="rId35"/>
    <p:sldId id="311" r:id="rId36"/>
    <p:sldId id="312" r:id="rId37"/>
    <p:sldId id="313" r:id="rId38"/>
    <p:sldId id="314" r:id="rId39"/>
    <p:sldId id="329" r:id="rId40"/>
    <p:sldId id="266" r:id="rId41"/>
    <p:sldId id="310" r:id="rId42"/>
    <p:sldId id="316" r:id="rId43"/>
    <p:sldId id="315" r:id="rId44"/>
    <p:sldId id="330" r:id="rId45"/>
    <p:sldId id="317" r:id="rId46"/>
    <p:sldId id="318" r:id="rId47"/>
    <p:sldId id="319" r:id="rId48"/>
    <p:sldId id="320" r:id="rId49"/>
    <p:sldId id="321" r:id="rId50"/>
    <p:sldId id="323" r:id="rId51"/>
    <p:sldId id="324" r:id="rId52"/>
    <p:sldId id="322" r:id="rId53"/>
    <p:sldId id="331" r:id="rId54"/>
    <p:sldId id="275" r:id="rId55"/>
    <p:sldId id="325" r:id="rId56"/>
    <p:sldId id="265" r:id="rId57"/>
    <p:sldId id="269" r:id="rId58"/>
    <p:sldId id="264" r:id="rId5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3C00"/>
    <a:srgbClr val="ECF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6" autoAdjust="0"/>
    <p:restoredTop sz="94424" autoAdjust="0"/>
  </p:normalViewPr>
  <p:slideViewPr>
    <p:cSldViewPr snapToGrid="0" showGuides="1">
      <p:cViewPr varScale="1">
        <p:scale>
          <a:sx n="87" d="100"/>
          <a:sy n="87" d="100"/>
        </p:scale>
        <p:origin x="-523" y="-82"/>
      </p:cViewPr>
      <p:guideLst>
        <p:guide orient="horz" pos="2183"/>
        <p:guide pos="3840"/>
        <p:guide pos="189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3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0D49B-8AB1-4855-A4A4-08C0E4F52BDE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65D5F-0965-4E51-9C70-23D48B456A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852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181D0-A797-4AF9-BA7D-F9EDE7CA232C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7%BB%9F%E4%B8%80%E5%BB%BA%E6%A8%A1%E8%AF%AD%E8%A8%80" TargetMode="Externa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4843463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4843463"/>
            <a:ext cx="12192000" cy="2014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/>
              <a:t>小组：</a:t>
            </a:r>
            <a:r>
              <a:rPr lang="en-US" altLang="zh-CN" dirty="0" smtClean="0"/>
              <a:t>G13</a:t>
            </a:r>
          </a:p>
          <a:p>
            <a:r>
              <a:rPr lang="zh-CN" altLang="en-US" dirty="0" smtClean="0"/>
              <a:t>成员：陈安侍，陈俊杉，杨溢，严翔宇，陈维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633786" y="2101333"/>
            <a:ext cx="50101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 smtClean="0">
                <a:solidFill>
                  <a:schemeClr val="accent1"/>
                </a:solidFill>
                <a:latin typeface="+mj-lt"/>
              </a:rPr>
              <a:t>UML</a:t>
            </a:r>
            <a:r>
              <a:rPr lang="zh-CN" altLang="en-US" sz="6000" dirty="0" smtClean="0">
                <a:solidFill>
                  <a:schemeClr val="accent1"/>
                </a:solidFill>
                <a:latin typeface="+mj-lt"/>
              </a:rPr>
              <a:t>的图</a:t>
            </a:r>
            <a:endParaRPr lang="zh-CN" altLang="en-US" sz="60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88644" y="3133278"/>
            <a:ext cx="3500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</a:rPr>
              <a:t>UML</a:t>
            </a:r>
            <a:r>
              <a:rPr lang="zh-CN" altLang="en-US" sz="4000" dirty="0">
                <a:solidFill>
                  <a:schemeClr val="accent1"/>
                </a:solidFill>
              </a:rPr>
              <a:t>基础</a:t>
            </a:r>
            <a:r>
              <a:rPr lang="en-US" altLang="zh-CN" sz="4000" dirty="0" smtClean="0">
                <a:solidFill>
                  <a:schemeClr val="accent1"/>
                </a:solidFill>
              </a:rPr>
              <a:t>I</a:t>
            </a:r>
            <a:endParaRPr lang="zh-CN" altLang="en-US" sz="4000" dirty="0">
              <a:solidFill>
                <a:schemeClr val="accent1"/>
              </a:solidFill>
            </a:endParaRPr>
          </a:p>
        </p:txBody>
      </p:sp>
      <p:sp>
        <p:nvSpPr>
          <p:cNvPr id="10" name="弧形 9"/>
          <p:cNvSpPr/>
          <p:nvPr/>
        </p:nvSpPr>
        <p:spPr>
          <a:xfrm>
            <a:off x="4442644" y="2173182"/>
            <a:ext cx="796601" cy="796601"/>
          </a:xfrm>
          <a:prstGeom prst="arc">
            <a:avLst>
              <a:gd name="adj1" fmla="val 2417097"/>
              <a:gd name="adj2" fmla="val 19323864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4388644" y="3434716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7781081" y="3434716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Content="1"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 animBg="1"/>
      <p:bldP spid="12" grpId="0" animBg="1"/>
      <p:bldP spid="2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54353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用例图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394380" y="264655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3264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用例之间的可视化表示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878679" y="2640971"/>
            <a:ext cx="32643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泛化关系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457" y="3035495"/>
            <a:ext cx="9423311" cy="34843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54353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用例图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394380" y="264655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3264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用例之间的可视化表示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878679" y="2640971"/>
            <a:ext cx="32643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扩展关系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127" y="2677936"/>
            <a:ext cx="8882924" cy="38676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54353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用例图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394380" y="264655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3264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用例之间的可视化表示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878679" y="2640971"/>
            <a:ext cx="32643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分组关系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051910" y="3631702"/>
            <a:ext cx="608817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(</a:t>
            </a:r>
            <a:r>
              <a:rPr lang="en-US" altLang="zh-CN" sz="2000" dirty="0">
                <a:solidFill>
                  <a:schemeClr val="bg1"/>
                </a:solidFill>
              </a:rPr>
              <a:t>1)</a:t>
            </a:r>
            <a:r>
              <a:rPr lang="zh-CN" altLang="en-US" sz="2000" dirty="0">
                <a:solidFill>
                  <a:schemeClr val="bg1"/>
                </a:solidFill>
              </a:rPr>
              <a:t>一些用例图中，用例的数目很多，需要把用例组织起来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(2)</a:t>
            </a:r>
            <a:r>
              <a:rPr lang="zh-CN" altLang="en-US" sz="2000" dirty="0">
                <a:solidFill>
                  <a:schemeClr val="bg1"/>
                </a:solidFill>
              </a:rPr>
              <a:t>按顺序和用户会谈，收集需求时必须用一个单独的用例表达，需要用某种方式来对这些需求进行分类。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  <p:bldP spid="16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54353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用例图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394380" y="264655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3264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应用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582" y="2477964"/>
            <a:ext cx="10554913" cy="42676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2923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用例图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394380" y="264655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3264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提问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169413" y="3845630"/>
            <a:ext cx="65640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用例与用例之间存在的常见基本关系有哪些？</a:t>
            </a:r>
          </a:p>
          <a:p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3649980" y="4783455"/>
            <a:ext cx="4653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包含关系，泛化关系，扩展关系（分组关系）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  <p:bldP spid="9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 flipV="1">
            <a:off x="3702542" y="3222541"/>
            <a:ext cx="1440000" cy="28800"/>
          </a:xfrm>
          <a:custGeom>
            <a:avLst/>
            <a:gdLst>
              <a:gd name="connsiteX0" fmla="*/ 1071759 w 1440000"/>
              <a:gd name="connsiteY0" fmla="*/ 28800 h 28800"/>
              <a:gd name="connsiteX1" fmla="*/ 1440000 w 1440000"/>
              <a:gd name="connsiteY1" fmla="*/ 28800 h 28800"/>
              <a:gd name="connsiteX2" fmla="*/ 1440000 w 1440000"/>
              <a:gd name="connsiteY2" fmla="*/ 0 h 28800"/>
              <a:gd name="connsiteX3" fmla="*/ 1055131 w 1440000"/>
              <a:gd name="connsiteY3" fmla="*/ 0 h 28800"/>
              <a:gd name="connsiteX4" fmla="*/ 0 w 1440000"/>
              <a:gd name="connsiteY4" fmla="*/ 28800 h 28800"/>
              <a:gd name="connsiteX5" fmla="*/ 348492 w 1440000"/>
              <a:gd name="connsiteY5" fmla="*/ 28800 h 28800"/>
              <a:gd name="connsiteX6" fmla="*/ 398375 w 1440000"/>
              <a:gd name="connsiteY6" fmla="*/ 0 h 28800"/>
              <a:gd name="connsiteX7" fmla="*/ 0 w 1440000"/>
              <a:gd name="connsiteY7" fmla="*/ 0 h 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0000" h="28800">
                <a:moveTo>
                  <a:pt x="1071759" y="28800"/>
                </a:moveTo>
                <a:lnTo>
                  <a:pt x="1440000" y="28800"/>
                </a:lnTo>
                <a:lnTo>
                  <a:pt x="1440000" y="0"/>
                </a:lnTo>
                <a:lnTo>
                  <a:pt x="1055131" y="0"/>
                </a:lnTo>
                <a:close/>
                <a:moveTo>
                  <a:pt x="0" y="28800"/>
                </a:moveTo>
                <a:lnTo>
                  <a:pt x="348492" y="28800"/>
                </a:lnTo>
                <a:lnTo>
                  <a:pt x="398375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4026798" y="2507831"/>
            <a:ext cx="705760" cy="714710"/>
            <a:chOff x="3569784" y="2113339"/>
            <a:chExt cx="705760" cy="714710"/>
          </a:xfrm>
          <a:solidFill>
            <a:schemeClr val="accent2"/>
          </a:solidFill>
        </p:grpSpPr>
        <p:grpSp>
          <p:nvGrpSpPr>
            <p:cNvPr id="5" name="组合 4"/>
            <p:cNvGrpSpPr/>
            <p:nvPr/>
          </p:nvGrpSpPr>
          <p:grpSpPr>
            <a:xfrm rot="1800000">
              <a:off x="3569784" y="2113339"/>
              <a:ext cx="705760" cy="703716"/>
              <a:chOff x="3569783" y="5296910"/>
              <a:chExt cx="705760" cy="703716"/>
            </a:xfrm>
            <a:grpFill/>
          </p:grpSpPr>
          <p:sp>
            <p:nvSpPr>
              <p:cNvPr id="7" name="矩形 6"/>
              <p:cNvSpPr/>
              <p:nvPr/>
            </p:nvSpPr>
            <p:spPr>
              <a:xfrm>
                <a:off x="3575456" y="5300539"/>
                <a:ext cx="700087" cy="7000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>
                <a:off x="4094141" y="531350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3569783" y="59861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rot="5400000">
                <a:off x="3493849" y="53869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 rot="5400000">
                <a:off x="4170613" y="5910626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文本框 5"/>
            <p:cNvSpPr txBox="1"/>
            <p:nvPr/>
          </p:nvSpPr>
          <p:spPr>
            <a:xfrm>
              <a:off x="3715169" y="2120163"/>
              <a:ext cx="5000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2</a:t>
              </a:r>
              <a:endParaRPr lang="zh-CN" altLang="en-US" sz="4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452759" y="2463506"/>
            <a:ext cx="3278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+mj-lt"/>
              </a:rPr>
              <a:t>类图</a:t>
            </a:r>
            <a:endParaRPr lang="zh-CN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313405" y="3551004"/>
            <a:ext cx="370306" cy="571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类图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4743" y="2602228"/>
            <a:ext cx="42433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类图</a:t>
            </a: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(Class diagram)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是显示了模型的静态结构，特别是模型中存在的类、类的内部结构以及它们与其他类的关系等。</a:t>
            </a: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6209003" y="2590574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209003" y="5561111"/>
            <a:ext cx="222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类名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mtClean="0"/>
              <a:t>概念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0235574" y="5561110"/>
            <a:ext cx="222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方法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356664" y="5570070"/>
            <a:ext cx="222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属性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80237" y="5070117"/>
            <a:ext cx="222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</a:rPr>
              <a:t>类的元素：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780237" y="2589371"/>
            <a:ext cx="222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</a:rPr>
              <a:t>类图的元素：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209003" y="3229580"/>
            <a:ext cx="2228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类：</a:t>
            </a:r>
            <a:r>
              <a:rPr lang="zh-CN" altLang="en-US" sz="1600" dirty="0">
                <a:solidFill>
                  <a:schemeClr val="bg1"/>
                </a:solidFill>
              </a:rPr>
              <a:t>类是对现实世界中一组具有相同特征的物体的抽象。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165884" y="3229580"/>
            <a:ext cx="30261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接口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：</a:t>
            </a:r>
            <a:r>
              <a:rPr lang="zh-CN" altLang="en-US" sz="1600" dirty="0">
                <a:solidFill>
                  <a:schemeClr val="bg1"/>
                </a:solidFill>
              </a:rPr>
              <a:t>接口是一种特殊的类，具有类的结构但不可被实例化，只可以被实现（继承）。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209003" y="4183687"/>
            <a:ext cx="60514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关系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：</a:t>
            </a:r>
            <a:r>
              <a:rPr lang="zh-CN" altLang="en-US" sz="1600" dirty="0">
                <a:solidFill>
                  <a:schemeClr val="bg1"/>
                </a:solidFill>
              </a:rPr>
              <a:t>泛化（</a:t>
            </a:r>
            <a:r>
              <a:rPr lang="en-US" altLang="zh-CN" sz="1600" dirty="0">
                <a:solidFill>
                  <a:schemeClr val="bg1"/>
                </a:solidFill>
              </a:rPr>
              <a:t>Generalization</a:t>
            </a:r>
            <a:r>
              <a:rPr lang="zh-CN" altLang="en-US" sz="1600" dirty="0">
                <a:solidFill>
                  <a:schemeClr val="bg1"/>
                </a:solidFill>
              </a:rPr>
              <a:t>）</a:t>
            </a:r>
            <a:r>
              <a:rPr lang="en-US" altLang="zh-CN" sz="1600" dirty="0">
                <a:solidFill>
                  <a:schemeClr val="bg1"/>
                </a:solidFill>
              </a:rPr>
              <a:t>, </a:t>
            </a:r>
            <a:r>
              <a:rPr lang="zh-CN" altLang="en-US" sz="1600" dirty="0">
                <a:solidFill>
                  <a:schemeClr val="bg1"/>
                </a:solidFill>
              </a:rPr>
              <a:t>实现（</a:t>
            </a:r>
            <a:r>
              <a:rPr lang="en-US" altLang="zh-CN" sz="1600" dirty="0">
                <a:solidFill>
                  <a:schemeClr val="bg1"/>
                </a:solidFill>
              </a:rPr>
              <a:t>Realization</a:t>
            </a:r>
            <a:r>
              <a:rPr lang="zh-CN" altLang="en-US" sz="1600" dirty="0">
                <a:solidFill>
                  <a:schemeClr val="bg1"/>
                </a:solidFill>
              </a:rPr>
              <a:t>），关联（</a:t>
            </a:r>
            <a:r>
              <a:rPr lang="en-US" altLang="zh-CN" sz="1600" dirty="0">
                <a:solidFill>
                  <a:schemeClr val="bg1"/>
                </a:solidFill>
              </a:rPr>
              <a:t>Association)</a:t>
            </a:r>
            <a:r>
              <a:rPr lang="zh-CN" altLang="en-US" sz="1600" dirty="0">
                <a:solidFill>
                  <a:schemeClr val="bg1"/>
                </a:solidFill>
              </a:rPr>
              <a:t>，聚合（</a:t>
            </a:r>
            <a:r>
              <a:rPr lang="en-US" altLang="zh-CN" sz="1600" dirty="0">
                <a:solidFill>
                  <a:schemeClr val="bg1"/>
                </a:solidFill>
              </a:rPr>
              <a:t>Aggregation</a:t>
            </a:r>
            <a:r>
              <a:rPr lang="zh-CN" altLang="en-US" sz="1600" dirty="0">
                <a:solidFill>
                  <a:schemeClr val="bg1"/>
                </a:solidFill>
              </a:rPr>
              <a:t>），组合</a:t>
            </a:r>
            <a:r>
              <a:rPr lang="en-US" altLang="zh-CN" sz="1600" dirty="0">
                <a:solidFill>
                  <a:schemeClr val="bg1"/>
                </a:solidFill>
              </a:rPr>
              <a:t>(Composition)</a:t>
            </a:r>
            <a:r>
              <a:rPr lang="zh-CN" altLang="en-US" sz="1600" dirty="0">
                <a:solidFill>
                  <a:schemeClr val="bg1"/>
                </a:solidFill>
              </a:rPr>
              <a:t>，依赖</a:t>
            </a:r>
            <a:r>
              <a:rPr lang="en-US" altLang="zh-CN" sz="1600" dirty="0">
                <a:solidFill>
                  <a:schemeClr val="bg1"/>
                </a:solidFill>
              </a:rPr>
              <a:t>(Dependency)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4" grpId="0" animBg="1"/>
      <p:bldP spid="16" grpId="0"/>
      <p:bldP spid="22" grpId="0"/>
      <p:bldP spid="13" grpId="0"/>
      <p:bldP spid="18" grpId="0"/>
      <p:bldP spid="15" grpId="0"/>
      <p:bldP spid="17" grpId="0"/>
      <p:bldP spid="25" grpId="0"/>
      <p:bldP spid="26" grpId="0"/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2036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类</a:t>
            </a:r>
            <a:r>
              <a:rPr lang="zh-CN" altLang="en-US" sz="2800" dirty="0" smtClean="0">
                <a:solidFill>
                  <a:schemeClr val="bg1"/>
                </a:solidFill>
              </a:rPr>
              <a:t>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4743" y="2602228"/>
            <a:ext cx="42433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类是对一组具有相同属性、操作、关系和语义的对象的抽象。</a:t>
            </a:r>
          </a:p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主要包括名称部分（</a:t>
            </a: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Name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）、属性部分（</a:t>
            </a: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Attribute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）和操作部分（</a:t>
            </a: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Operation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）</a:t>
            </a: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类</a:t>
            </a:r>
            <a:endParaRPr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508" y="4349049"/>
            <a:ext cx="3582974" cy="1962459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858" y="3527594"/>
            <a:ext cx="3744416" cy="2501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2036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类</a:t>
            </a:r>
            <a:r>
              <a:rPr lang="zh-CN" altLang="en-US" sz="2800" dirty="0" smtClean="0">
                <a:solidFill>
                  <a:schemeClr val="bg1"/>
                </a:solidFill>
              </a:rPr>
              <a:t>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4743" y="2602228"/>
            <a:ext cx="42433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接口是一种特殊的类，具有类的结构但不可被实例化，只可以被实现（继承）。</a:t>
            </a: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接口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797" y="3913152"/>
            <a:ext cx="3078341" cy="22802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2036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类</a:t>
            </a:r>
            <a:r>
              <a:rPr lang="zh-CN" altLang="en-US" sz="2800" dirty="0" smtClean="0">
                <a:solidFill>
                  <a:schemeClr val="bg1"/>
                </a:solidFill>
              </a:rPr>
              <a:t>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4743" y="2602228"/>
            <a:ext cx="42433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依赖关系：表示两个或多个模型元素之间语义上的关系。当要指明一个事物使用另一个事物时，就使用依赖。</a:t>
            </a: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关系</a:t>
            </a:r>
            <a:r>
              <a:rPr lang="en-US" altLang="zh-CN" dirty="0" smtClean="0"/>
              <a:t>·</a:t>
            </a:r>
            <a:r>
              <a:rPr lang="zh-CN" altLang="en-US" dirty="0" smtClean="0"/>
              <a:t>依赖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88" y="4187319"/>
            <a:ext cx="6735899" cy="14315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59644" y="75660"/>
            <a:ext cx="4500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</a:rPr>
              <a:t>CONTENTS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823227" y="2171700"/>
            <a:ext cx="5121539" cy="600164"/>
            <a:chOff x="2823227" y="2171700"/>
            <a:chExt cx="5121539" cy="600164"/>
          </a:xfrm>
        </p:grpSpPr>
        <p:sp>
          <p:nvSpPr>
            <p:cNvPr id="9" name="文本框 8"/>
            <p:cNvSpPr txBox="1"/>
            <p:nvPr/>
          </p:nvSpPr>
          <p:spPr>
            <a:xfrm>
              <a:off x="3236896" y="2171700"/>
              <a:ext cx="20573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+mj-lt"/>
                </a:rPr>
                <a:t>用例图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6362441" y="2248644"/>
              <a:ext cx="902811" cy="523220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</a:rPr>
                <a:t>类图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7836766" y="2248644"/>
              <a:ext cx="108000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Freeform 125"/>
            <p:cNvSpPr>
              <a:spLocks noEditPoints="1"/>
            </p:cNvSpPr>
            <p:nvPr/>
          </p:nvSpPr>
          <p:spPr bwMode="auto">
            <a:xfrm rot="5400000">
              <a:off x="2809009" y="2286396"/>
              <a:ext cx="322263" cy="293828"/>
            </a:xfrm>
            <a:custGeom>
              <a:avLst/>
              <a:gdLst>
                <a:gd name="T0" fmla="*/ 9 w 115"/>
                <a:gd name="T1" fmla="*/ 89 h 105"/>
                <a:gd name="T2" fmla="*/ 105 w 115"/>
                <a:gd name="T3" fmla="*/ 89 h 105"/>
                <a:gd name="T4" fmla="*/ 112 w 115"/>
                <a:gd name="T5" fmla="*/ 79 h 105"/>
                <a:gd name="T6" fmla="*/ 63 w 115"/>
                <a:gd name="T7" fmla="*/ 3 h 105"/>
                <a:gd name="T8" fmla="*/ 51 w 115"/>
                <a:gd name="T9" fmla="*/ 3 h 105"/>
                <a:gd name="T10" fmla="*/ 2 w 115"/>
                <a:gd name="T11" fmla="*/ 79 h 105"/>
                <a:gd name="T12" fmla="*/ 9 w 115"/>
                <a:gd name="T13" fmla="*/ 89 h 105"/>
                <a:gd name="T14" fmla="*/ 57 w 115"/>
                <a:gd name="T15" fmla="*/ 12 h 105"/>
                <a:gd name="T16" fmla="*/ 102 w 115"/>
                <a:gd name="T17" fmla="*/ 81 h 105"/>
                <a:gd name="T18" fmla="*/ 12 w 115"/>
                <a:gd name="T19" fmla="*/ 81 h 105"/>
                <a:gd name="T20" fmla="*/ 57 w 115"/>
                <a:gd name="T21" fmla="*/ 12 h 105"/>
                <a:gd name="T22" fmla="*/ 109 w 115"/>
                <a:gd name="T23" fmla="*/ 97 h 105"/>
                <a:gd name="T24" fmla="*/ 5 w 115"/>
                <a:gd name="T25" fmla="*/ 97 h 105"/>
                <a:gd name="T26" fmla="*/ 1 w 115"/>
                <a:gd name="T27" fmla="*/ 101 h 105"/>
                <a:gd name="T28" fmla="*/ 5 w 115"/>
                <a:gd name="T29" fmla="*/ 105 h 105"/>
                <a:gd name="T30" fmla="*/ 109 w 115"/>
                <a:gd name="T31" fmla="*/ 105 h 105"/>
                <a:gd name="T32" fmla="*/ 113 w 115"/>
                <a:gd name="T33" fmla="*/ 101 h 105"/>
                <a:gd name="T34" fmla="*/ 109 w 115"/>
                <a:gd name="T35" fmla="*/ 9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105">
                  <a:moveTo>
                    <a:pt x="9" y="89"/>
                  </a:moveTo>
                  <a:cubicBezTo>
                    <a:pt x="105" y="89"/>
                    <a:pt x="105" y="89"/>
                    <a:pt x="105" y="89"/>
                  </a:cubicBezTo>
                  <a:cubicBezTo>
                    <a:pt x="115" y="89"/>
                    <a:pt x="114" y="83"/>
                    <a:pt x="112" y="79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1" y="0"/>
                    <a:pt x="54" y="0"/>
                    <a:pt x="51" y="3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0" y="84"/>
                    <a:pt x="0" y="89"/>
                    <a:pt x="9" y="89"/>
                  </a:cubicBezTo>
                  <a:close/>
                  <a:moveTo>
                    <a:pt x="57" y="12"/>
                  </a:moveTo>
                  <a:cubicBezTo>
                    <a:pt x="102" y="81"/>
                    <a:pt x="102" y="81"/>
                    <a:pt x="102" y="81"/>
                  </a:cubicBezTo>
                  <a:cubicBezTo>
                    <a:pt x="100" y="81"/>
                    <a:pt x="19" y="81"/>
                    <a:pt x="12" y="81"/>
                  </a:cubicBezTo>
                  <a:lnTo>
                    <a:pt x="57" y="12"/>
                  </a:lnTo>
                  <a:close/>
                  <a:moveTo>
                    <a:pt x="109" y="97"/>
                  </a:moveTo>
                  <a:cubicBezTo>
                    <a:pt x="5" y="97"/>
                    <a:pt x="5" y="97"/>
                    <a:pt x="5" y="97"/>
                  </a:cubicBezTo>
                  <a:cubicBezTo>
                    <a:pt x="3" y="97"/>
                    <a:pt x="1" y="99"/>
                    <a:pt x="1" y="101"/>
                  </a:cubicBezTo>
                  <a:cubicBezTo>
                    <a:pt x="1" y="103"/>
                    <a:pt x="3" y="105"/>
                    <a:pt x="5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11" y="105"/>
                    <a:pt x="113" y="103"/>
                    <a:pt x="113" y="101"/>
                  </a:cubicBezTo>
                  <a:cubicBezTo>
                    <a:pt x="113" y="99"/>
                    <a:pt x="111" y="97"/>
                    <a:pt x="109" y="9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823227" y="3717988"/>
            <a:ext cx="5121539" cy="600164"/>
            <a:chOff x="2823227" y="3210782"/>
            <a:chExt cx="5121539" cy="600164"/>
          </a:xfrm>
        </p:grpSpPr>
        <p:sp>
          <p:nvSpPr>
            <p:cNvPr id="14" name="文本框 13"/>
            <p:cNvSpPr txBox="1"/>
            <p:nvPr/>
          </p:nvSpPr>
          <p:spPr>
            <a:xfrm>
              <a:off x="3236896" y="3210782"/>
              <a:ext cx="20573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+mj-lt"/>
                </a:rPr>
                <a:t>状态图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6362441" y="3287726"/>
              <a:ext cx="1261884" cy="523220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顺序图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7836766" y="3287726"/>
              <a:ext cx="108000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Freeform 125"/>
            <p:cNvSpPr>
              <a:spLocks noEditPoints="1"/>
            </p:cNvSpPr>
            <p:nvPr/>
          </p:nvSpPr>
          <p:spPr bwMode="auto">
            <a:xfrm rot="5400000">
              <a:off x="2809009" y="3282086"/>
              <a:ext cx="322263" cy="293828"/>
            </a:xfrm>
            <a:custGeom>
              <a:avLst/>
              <a:gdLst>
                <a:gd name="T0" fmla="*/ 9 w 115"/>
                <a:gd name="T1" fmla="*/ 89 h 105"/>
                <a:gd name="T2" fmla="*/ 105 w 115"/>
                <a:gd name="T3" fmla="*/ 89 h 105"/>
                <a:gd name="T4" fmla="*/ 112 w 115"/>
                <a:gd name="T5" fmla="*/ 79 h 105"/>
                <a:gd name="T6" fmla="*/ 63 w 115"/>
                <a:gd name="T7" fmla="*/ 3 h 105"/>
                <a:gd name="T8" fmla="*/ 51 w 115"/>
                <a:gd name="T9" fmla="*/ 3 h 105"/>
                <a:gd name="T10" fmla="*/ 2 w 115"/>
                <a:gd name="T11" fmla="*/ 79 h 105"/>
                <a:gd name="T12" fmla="*/ 9 w 115"/>
                <a:gd name="T13" fmla="*/ 89 h 105"/>
                <a:gd name="T14" fmla="*/ 57 w 115"/>
                <a:gd name="T15" fmla="*/ 12 h 105"/>
                <a:gd name="T16" fmla="*/ 102 w 115"/>
                <a:gd name="T17" fmla="*/ 81 h 105"/>
                <a:gd name="T18" fmla="*/ 12 w 115"/>
                <a:gd name="T19" fmla="*/ 81 h 105"/>
                <a:gd name="T20" fmla="*/ 57 w 115"/>
                <a:gd name="T21" fmla="*/ 12 h 105"/>
                <a:gd name="T22" fmla="*/ 109 w 115"/>
                <a:gd name="T23" fmla="*/ 97 h 105"/>
                <a:gd name="T24" fmla="*/ 5 w 115"/>
                <a:gd name="T25" fmla="*/ 97 h 105"/>
                <a:gd name="T26" fmla="*/ 1 w 115"/>
                <a:gd name="T27" fmla="*/ 101 h 105"/>
                <a:gd name="T28" fmla="*/ 5 w 115"/>
                <a:gd name="T29" fmla="*/ 105 h 105"/>
                <a:gd name="T30" fmla="*/ 109 w 115"/>
                <a:gd name="T31" fmla="*/ 105 h 105"/>
                <a:gd name="T32" fmla="*/ 113 w 115"/>
                <a:gd name="T33" fmla="*/ 101 h 105"/>
                <a:gd name="T34" fmla="*/ 109 w 115"/>
                <a:gd name="T35" fmla="*/ 9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105">
                  <a:moveTo>
                    <a:pt x="9" y="89"/>
                  </a:moveTo>
                  <a:cubicBezTo>
                    <a:pt x="105" y="89"/>
                    <a:pt x="105" y="89"/>
                    <a:pt x="105" y="89"/>
                  </a:cubicBezTo>
                  <a:cubicBezTo>
                    <a:pt x="115" y="89"/>
                    <a:pt x="114" y="83"/>
                    <a:pt x="112" y="79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1" y="0"/>
                    <a:pt x="54" y="0"/>
                    <a:pt x="51" y="3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0" y="84"/>
                    <a:pt x="0" y="89"/>
                    <a:pt x="9" y="89"/>
                  </a:cubicBezTo>
                  <a:close/>
                  <a:moveTo>
                    <a:pt x="57" y="12"/>
                  </a:moveTo>
                  <a:cubicBezTo>
                    <a:pt x="102" y="81"/>
                    <a:pt x="102" y="81"/>
                    <a:pt x="102" y="81"/>
                  </a:cubicBezTo>
                  <a:cubicBezTo>
                    <a:pt x="100" y="81"/>
                    <a:pt x="19" y="81"/>
                    <a:pt x="12" y="81"/>
                  </a:cubicBezTo>
                  <a:lnTo>
                    <a:pt x="57" y="12"/>
                  </a:lnTo>
                  <a:close/>
                  <a:moveTo>
                    <a:pt x="109" y="97"/>
                  </a:moveTo>
                  <a:cubicBezTo>
                    <a:pt x="5" y="97"/>
                    <a:pt x="5" y="97"/>
                    <a:pt x="5" y="97"/>
                  </a:cubicBezTo>
                  <a:cubicBezTo>
                    <a:pt x="3" y="97"/>
                    <a:pt x="1" y="99"/>
                    <a:pt x="1" y="101"/>
                  </a:cubicBezTo>
                  <a:cubicBezTo>
                    <a:pt x="1" y="103"/>
                    <a:pt x="3" y="105"/>
                    <a:pt x="5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11" y="105"/>
                    <a:pt x="113" y="103"/>
                    <a:pt x="113" y="101"/>
                  </a:cubicBezTo>
                  <a:cubicBezTo>
                    <a:pt x="113" y="99"/>
                    <a:pt x="111" y="97"/>
                    <a:pt x="109" y="9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823227" y="5264276"/>
            <a:ext cx="5127380" cy="600164"/>
            <a:chOff x="2823227" y="4249864"/>
            <a:chExt cx="5127380" cy="600164"/>
          </a:xfrm>
        </p:grpSpPr>
        <p:sp>
          <p:nvSpPr>
            <p:cNvPr id="18" name="文本框 17"/>
            <p:cNvSpPr txBox="1"/>
            <p:nvPr/>
          </p:nvSpPr>
          <p:spPr>
            <a:xfrm>
              <a:off x="3236896" y="4249864"/>
              <a:ext cx="29313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  <a:latin typeface="+mj-lt"/>
                </a:rPr>
                <a:t>协作图</a:t>
              </a:r>
              <a:endParaRPr lang="zh-CN" altLang="en-US" sz="2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362441" y="4326808"/>
              <a:ext cx="1261884" cy="523220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部署图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7842607" y="4326808"/>
              <a:ext cx="108000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Freeform 125"/>
            <p:cNvSpPr>
              <a:spLocks noEditPoints="1"/>
            </p:cNvSpPr>
            <p:nvPr/>
          </p:nvSpPr>
          <p:spPr bwMode="auto">
            <a:xfrm rot="5400000">
              <a:off x="2809009" y="4373032"/>
              <a:ext cx="322263" cy="293828"/>
            </a:xfrm>
            <a:custGeom>
              <a:avLst/>
              <a:gdLst>
                <a:gd name="T0" fmla="*/ 9 w 115"/>
                <a:gd name="T1" fmla="*/ 89 h 105"/>
                <a:gd name="T2" fmla="*/ 105 w 115"/>
                <a:gd name="T3" fmla="*/ 89 h 105"/>
                <a:gd name="T4" fmla="*/ 112 w 115"/>
                <a:gd name="T5" fmla="*/ 79 h 105"/>
                <a:gd name="T6" fmla="*/ 63 w 115"/>
                <a:gd name="T7" fmla="*/ 3 h 105"/>
                <a:gd name="T8" fmla="*/ 51 w 115"/>
                <a:gd name="T9" fmla="*/ 3 h 105"/>
                <a:gd name="T10" fmla="*/ 2 w 115"/>
                <a:gd name="T11" fmla="*/ 79 h 105"/>
                <a:gd name="T12" fmla="*/ 9 w 115"/>
                <a:gd name="T13" fmla="*/ 89 h 105"/>
                <a:gd name="T14" fmla="*/ 57 w 115"/>
                <a:gd name="T15" fmla="*/ 12 h 105"/>
                <a:gd name="T16" fmla="*/ 102 w 115"/>
                <a:gd name="T17" fmla="*/ 81 h 105"/>
                <a:gd name="T18" fmla="*/ 12 w 115"/>
                <a:gd name="T19" fmla="*/ 81 h 105"/>
                <a:gd name="T20" fmla="*/ 57 w 115"/>
                <a:gd name="T21" fmla="*/ 12 h 105"/>
                <a:gd name="T22" fmla="*/ 109 w 115"/>
                <a:gd name="T23" fmla="*/ 97 h 105"/>
                <a:gd name="T24" fmla="*/ 5 w 115"/>
                <a:gd name="T25" fmla="*/ 97 h 105"/>
                <a:gd name="T26" fmla="*/ 1 w 115"/>
                <a:gd name="T27" fmla="*/ 101 h 105"/>
                <a:gd name="T28" fmla="*/ 5 w 115"/>
                <a:gd name="T29" fmla="*/ 105 h 105"/>
                <a:gd name="T30" fmla="*/ 109 w 115"/>
                <a:gd name="T31" fmla="*/ 105 h 105"/>
                <a:gd name="T32" fmla="*/ 113 w 115"/>
                <a:gd name="T33" fmla="*/ 101 h 105"/>
                <a:gd name="T34" fmla="*/ 109 w 115"/>
                <a:gd name="T35" fmla="*/ 9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105">
                  <a:moveTo>
                    <a:pt x="9" y="89"/>
                  </a:moveTo>
                  <a:cubicBezTo>
                    <a:pt x="105" y="89"/>
                    <a:pt x="105" y="89"/>
                    <a:pt x="105" y="89"/>
                  </a:cubicBezTo>
                  <a:cubicBezTo>
                    <a:pt x="115" y="89"/>
                    <a:pt x="114" y="83"/>
                    <a:pt x="112" y="79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1" y="0"/>
                    <a:pt x="54" y="0"/>
                    <a:pt x="51" y="3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0" y="84"/>
                    <a:pt x="0" y="89"/>
                    <a:pt x="9" y="89"/>
                  </a:cubicBezTo>
                  <a:close/>
                  <a:moveTo>
                    <a:pt x="57" y="12"/>
                  </a:moveTo>
                  <a:cubicBezTo>
                    <a:pt x="102" y="81"/>
                    <a:pt x="102" y="81"/>
                    <a:pt x="102" y="81"/>
                  </a:cubicBezTo>
                  <a:cubicBezTo>
                    <a:pt x="100" y="81"/>
                    <a:pt x="19" y="81"/>
                    <a:pt x="12" y="81"/>
                  </a:cubicBezTo>
                  <a:lnTo>
                    <a:pt x="57" y="12"/>
                  </a:lnTo>
                  <a:close/>
                  <a:moveTo>
                    <a:pt x="109" y="97"/>
                  </a:moveTo>
                  <a:cubicBezTo>
                    <a:pt x="5" y="97"/>
                    <a:pt x="5" y="97"/>
                    <a:pt x="5" y="97"/>
                  </a:cubicBezTo>
                  <a:cubicBezTo>
                    <a:pt x="3" y="97"/>
                    <a:pt x="1" y="99"/>
                    <a:pt x="1" y="101"/>
                  </a:cubicBezTo>
                  <a:cubicBezTo>
                    <a:pt x="1" y="103"/>
                    <a:pt x="3" y="105"/>
                    <a:pt x="5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11" y="105"/>
                    <a:pt x="113" y="103"/>
                    <a:pt x="113" y="101"/>
                  </a:cubicBezTo>
                  <a:cubicBezTo>
                    <a:pt x="113" y="99"/>
                    <a:pt x="111" y="97"/>
                    <a:pt x="109" y="9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0" name="矩形 29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2036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类</a:t>
            </a:r>
            <a:r>
              <a:rPr lang="zh-CN" altLang="en-US" sz="2800" dirty="0" smtClean="0">
                <a:solidFill>
                  <a:schemeClr val="bg1"/>
                </a:solidFill>
              </a:rPr>
              <a:t>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4743" y="2602228"/>
            <a:ext cx="42433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泛化关系：存在于一般元素和特殊元素之间的分类关系，只用在类型上，而不是实例上。</a:t>
            </a: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关系</a:t>
            </a:r>
            <a:r>
              <a:rPr lang="en-US" altLang="zh-CN" dirty="0" smtClean="0"/>
              <a:t>·</a:t>
            </a:r>
            <a:r>
              <a:rPr lang="zh-CN" altLang="en-US" dirty="0" smtClean="0"/>
              <a:t>泛化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64" y="4389156"/>
            <a:ext cx="6245408" cy="13762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2036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类</a:t>
            </a:r>
            <a:r>
              <a:rPr lang="zh-CN" altLang="en-US" sz="2800" dirty="0" smtClean="0">
                <a:solidFill>
                  <a:schemeClr val="bg1"/>
                </a:solidFill>
              </a:rPr>
              <a:t>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4743" y="2602228"/>
            <a:ext cx="42433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关联关系：是一种结构关系，它表明一个事物的对象与另一个事物的对象之间的联系</a:t>
            </a:r>
            <a:r>
              <a:rPr lang="zh-CN" altLang="en-US" dirty="0" smtClean="0">
                <a:solidFill>
                  <a:srgbClr val="4F4F4F"/>
                </a:solidFill>
                <a:latin typeface="-apple-system"/>
              </a:rPr>
              <a:t>。（聚合和组合是特殊的关联关系）</a:t>
            </a:r>
            <a:endParaRPr lang="zh-CN" altLang="en-US" dirty="0">
              <a:solidFill>
                <a:srgbClr val="4F4F4F"/>
              </a:solidFill>
              <a:latin typeface="-apple-system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关系</a:t>
            </a:r>
            <a:r>
              <a:rPr lang="en-US" altLang="zh-CN" dirty="0" smtClean="0"/>
              <a:t>·</a:t>
            </a:r>
            <a:r>
              <a:rPr lang="zh-CN" altLang="en-US" dirty="0" smtClean="0"/>
              <a:t>关联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32" y="3900071"/>
            <a:ext cx="5757224" cy="12165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32" y="5354298"/>
            <a:ext cx="5757224" cy="12078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926" y="3930979"/>
            <a:ext cx="4656223" cy="2430991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7159926" y="3930979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聚合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624532" y="5334161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组合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22" grpId="0"/>
      <p:bldP spid="15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2036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类</a:t>
            </a:r>
            <a:r>
              <a:rPr lang="zh-CN" altLang="en-US" sz="2800" dirty="0" smtClean="0">
                <a:solidFill>
                  <a:schemeClr val="bg1"/>
                </a:solidFill>
              </a:rPr>
              <a:t>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4743" y="2602228"/>
            <a:ext cx="42433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实现关系：将一种模型元素与另一种模型元素连接起来，比如类和接口</a:t>
            </a:r>
            <a:r>
              <a:rPr lang="zh-CN" altLang="en-US" dirty="0" smtClean="0">
                <a:solidFill>
                  <a:srgbClr val="4F4F4F"/>
                </a:solidFill>
                <a:latin typeface="-apple-system"/>
              </a:rPr>
              <a:t>。</a:t>
            </a:r>
            <a:endParaRPr lang="zh-CN" altLang="en-US" dirty="0">
              <a:solidFill>
                <a:srgbClr val="4F4F4F"/>
              </a:solidFill>
              <a:latin typeface="-apple-system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关系</a:t>
            </a:r>
            <a:r>
              <a:rPr lang="en-US" altLang="zh-CN" dirty="0" smtClean="0"/>
              <a:t>·</a:t>
            </a:r>
            <a:r>
              <a:rPr lang="zh-CN" altLang="en-US" dirty="0" smtClean="0"/>
              <a:t>实现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43" y="3444670"/>
            <a:ext cx="6315761" cy="135562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43" y="5380816"/>
            <a:ext cx="3918616" cy="117905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876437" y="5380816"/>
            <a:ext cx="15742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800" dirty="0"/>
              <a:t>省略的表示方法：接口表示为一个小圆圈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2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2036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类</a:t>
            </a:r>
            <a:r>
              <a:rPr lang="zh-CN" altLang="en-US" sz="2800" dirty="0" smtClean="0">
                <a:solidFill>
                  <a:schemeClr val="bg1"/>
                </a:solidFill>
              </a:rPr>
              <a:t>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4743" y="2602228"/>
            <a:ext cx="42433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4F4F4F"/>
                </a:solidFill>
                <a:latin typeface="-apple-system"/>
              </a:rPr>
              <a:t>学生成绩管理系统类图</a:t>
            </a:r>
            <a:endParaRPr lang="zh-CN" altLang="en-US" dirty="0">
              <a:solidFill>
                <a:srgbClr val="4F4F4F"/>
              </a:solidFill>
              <a:latin typeface="-apple-system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应用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609" y="2611340"/>
            <a:ext cx="8454433" cy="3914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54353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类图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394380" y="264655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3264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提问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169413" y="3845630"/>
            <a:ext cx="6564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属性和方法中的 </a:t>
            </a:r>
            <a:r>
              <a:rPr lang="en-US" altLang="zh-CN" dirty="0" smtClean="0"/>
              <a:t>+/-</a:t>
            </a:r>
            <a:r>
              <a:rPr lang="zh-CN" altLang="en-US" dirty="0" smtClean="0"/>
              <a:t>符号是什么意思？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3525520" y="4721225"/>
            <a:ext cx="4912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共有和私有的关系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  <p:bldP spid="9" grpId="0"/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 flipV="1">
            <a:off x="3702542" y="3222541"/>
            <a:ext cx="1440000" cy="28800"/>
          </a:xfrm>
          <a:custGeom>
            <a:avLst/>
            <a:gdLst>
              <a:gd name="connsiteX0" fmla="*/ 1071759 w 1440000"/>
              <a:gd name="connsiteY0" fmla="*/ 28800 h 28800"/>
              <a:gd name="connsiteX1" fmla="*/ 1440000 w 1440000"/>
              <a:gd name="connsiteY1" fmla="*/ 28800 h 28800"/>
              <a:gd name="connsiteX2" fmla="*/ 1440000 w 1440000"/>
              <a:gd name="connsiteY2" fmla="*/ 0 h 28800"/>
              <a:gd name="connsiteX3" fmla="*/ 1055131 w 1440000"/>
              <a:gd name="connsiteY3" fmla="*/ 0 h 28800"/>
              <a:gd name="connsiteX4" fmla="*/ 0 w 1440000"/>
              <a:gd name="connsiteY4" fmla="*/ 28800 h 28800"/>
              <a:gd name="connsiteX5" fmla="*/ 348492 w 1440000"/>
              <a:gd name="connsiteY5" fmla="*/ 28800 h 28800"/>
              <a:gd name="connsiteX6" fmla="*/ 398375 w 1440000"/>
              <a:gd name="connsiteY6" fmla="*/ 0 h 28800"/>
              <a:gd name="connsiteX7" fmla="*/ 0 w 1440000"/>
              <a:gd name="connsiteY7" fmla="*/ 0 h 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0000" h="28800">
                <a:moveTo>
                  <a:pt x="1071759" y="28800"/>
                </a:moveTo>
                <a:lnTo>
                  <a:pt x="1440000" y="28800"/>
                </a:lnTo>
                <a:lnTo>
                  <a:pt x="1440000" y="0"/>
                </a:lnTo>
                <a:lnTo>
                  <a:pt x="1055131" y="0"/>
                </a:lnTo>
                <a:close/>
                <a:moveTo>
                  <a:pt x="0" y="28800"/>
                </a:moveTo>
                <a:lnTo>
                  <a:pt x="348492" y="28800"/>
                </a:lnTo>
                <a:lnTo>
                  <a:pt x="398375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4026798" y="2507831"/>
            <a:ext cx="705760" cy="714710"/>
            <a:chOff x="3569784" y="2113339"/>
            <a:chExt cx="705760" cy="714710"/>
          </a:xfrm>
          <a:solidFill>
            <a:schemeClr val="accent2"/>
          </a:solidFill>
        </p:grpSpPr>
        <p:grpSp>
          <p:nvGrpSpPr>
            <p:cNvPr id="5" name="组合 4"/>
            <p:cNvGrpSpPr/>
            <p:nvPr/>
          </p:nvGrpSpPr>
          <p:grpSpPr>
            <a:xfrm rot="1800000">
              <a:off x="3569784" y="2113339"/>
              <a:ext cx="705760" cy="703716"/>
              <a:chOff x="3569783" y="5296910"/>
              <a:chExt cx="705760" cy="703716"/>
            </a:xfrm>
            <a:grpFill/>
          </p:grpSpPr>
          <p:sp>
            <p:nvSpPr>
              <p:cNvPr id="7" name="矩形 6"/>
              <p:cNvSpPr/>
              <p:nvPr/>
            </p:nvSpPr>
            <p:spPr>
              <a:xfrm>
                <a:off x="3575456" y="5300539"/>
                <a:ext cx="700087" cy="7000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>
                <a:off x="4094141" y="531350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3569783" y="59861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rot="5400000">
                <a:off x="3493849" y="53869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 rot="5400000">
                <a:off x="4170613" y="5910626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文本框 5"/>
            <p:cNvSpPr txBox="1"/>
            <p:nvPr/>
          </p:nvSpPr>
          <p:spPr>
            <a:xfrm>
              <a:off x="3715169" y="2120163"/>
              <a:ext cx="5000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3</a:t>
              </a:r>
              <a:endParaRPr lang="zh-CN" altLang="en-US" sz="4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452759" y="2463506"/>
            <a:ext cx="3278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+mj-lt"/>
              </a:rPr>
              <a:t>状态图</a:t>
            </a:r>
            <a:endParaRPr lang="zh-CN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313405" y="3551004"/>
            <a:ext cx="370306" cy="571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/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状态图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4743" y="2602228"/>
            <a:ext cx="424338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4F4F4F"/>
                </a:solidFill>
                <a:latin typeface="-apple-system"/>
              </a:rPr>
              <a:t>状态图</a:t>
            </a:r>
            <a:r>
              <a:rPr lang="en-US" altLang="zh-CN" dirty="0" smtClean="0">
                <a:solidFill>
                  <a:srgbClr val="4F4F4F"/>
                </a:solidFill>
                <a:latin typeface="-apple-system"/>
              </a:rPr>
              <a:t>(State Diagram) = </a:t>
            </a:r>
            <a:r>
              <a:rPr lang="zh-CN" altLang="en-US" dirty="0" smtClean="0">
                <a:solidFill>
                  <a:srgbClr val="4F4F4F"/>
                </a:solidFill>
                <a:latin typeface="-apple-system"/>
              </a:rPr>
              <a:t>状态</a:t>
            </a:r>
            <a:r>
              <a:rPr lang="en-US" altLang="zh-CN" dirty="0" smtClean="0">
                <a:solidFill>
                  <a:srgbClr val="4F4F4F"/>
                </a:solidFill>
                <a:latin typeface="-apple-system"/>
              </a:rPr>
              <a:t>(State) + </a:t>
            </a:r>
            <a:r>
              <a:rPr lang="zh-CN" altLang="en-US" dirty="0" smtClean="0">
                <a:solidFill>
                  <a:srgbClr val="4F4F4F"/>
                </a:solidFill>
                <a:latin typeface="-apple-system"/>
              </a:rPr>
              <a:t>迁移</a:t>
            </a:r>
            <a:r>
              <a:rPr lang="en-US" altLang="zh-CN" dirty="0" smtClean="0">
                <a:solidFill>
                  <a:srgbClr val="4F4F4F"/>
                </a:solidFill>
                <a:latin typeface="-apple-system"/>
              </a:rPr>
              <a:t>(Transition)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。一个状态图描述一个状态机。状态图表现从一个状态到另一个状态的控制流</a:t>
            </a:r>
            <a:r>
              <a:rPr lang="zh-CN" altLang="en-US" dirty="0" smtClean="0">
                <a:solidFill>
                  <a:srgbClr val="4F4F4F"/>
                </a:solidFill>
                <a:latin typeface="-apple-system"/>
              </a:rPr>
              <a:t>。</a:t>
            </a:r>
            <a:endParaRPr lang="en-US" altLang="zh-CN" dirty="0" smtClean="0">
              <a:solidFill>
                <a:srgbClr val="4F4F4F"/>
              </a:solidFill>
              <a:latin typeface="-apple-system"/>
            </a:endParaRP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mtClean="0"/>
              <a:t>概念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状态图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4743" y="2602228"/>
            <a:ext cx="424338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除了状态中的初始状态（实心圆）和终止状态（牛眼形状），其它状态用一个圆角矩形</a:t>
            </a:r>
            <a:r>
              <a:rPr lang="zh-CN" altLang="en-US" dirty="0" smtClean="0">
                <a:solidFill>
                  <a:srgbClr val="4F4F4F"/>
                </a:solidFill>
                <a:latin typeface="-apple-system"/>
              </a:rPr>
              <a:t>表示转换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表示状态间可能的路径，用箭头</a:t>
            </a:r>
            <a:r>
              <a:rPr lang="zh-CN" altLang="en-US" dirty="0" smtClean="0">
                <a:solidFill>
                  <a:srgbClr val="4F4F4F"/>
                </a:solidFill>
                <a:latin typeface="-apple-system"/>
              </a:rPr>
              <a:t>表示事件</a:t>
            </a: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/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动作写在由它们触发引起的转换上</a:t>
            </a: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表示方式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98385"/>
            <a:ext cx="4545965" cy="1924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状态图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4743" y="2602228"/>
            <a:ext cx="42433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4F4F4F"/>
                </a:solidFill>
                <a:latin typeface="-apple-system"/>
              </a:rPr>
              <a:t>一个对象可能包含子状态或其他一些更加详细的内容。</a:t>
            </a:r>
            <a:endParaRPr lang="zh-CN" altLang="en-US" dirty="0">
              <a:solidFill>
                <a:srgbClr val="4F4F4F"/>
              </a:solidFill>
              <a:latin typeface="-apple-system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状态</a:t>
            </a:r>
            <a:endParaRPr lang="zh-CN" altLang="en-US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3069772" y="3599969"/>
          <a:ext cx="6645598" cy="31218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2799"/>
                <a:gridCol w="3322799"/>
              </a:tblGrid>
              <a:tr h="715013">
                <a:tc>
                  <a:txBody>
                    <a:bodyPr/>
                    <a:lstStyle/>
                    <a:p>
                      <a:r>
                        <a:rPr lang="zh-CN" altLang="en-US" b="1" i="0" dirty="0" smtClean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名称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将一个状态与其他状态区分开来的文本字符串；状态也可能是匿名的，这表示它没有名称</a:t>
                      </a:r>
                      <a:r>
                        <a:rPr lang="zh-CN" altLang="en-US" sz="14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。</a:t>
                      </a:r>
                      <a:endParaRPr lang="zh-CN" altLang="en-US" sz="1400" dirty="0"/>
                    </a:p>
                  </a:txBody>
                  <a:tcPr/>
                </a:tc>
              </a:tr>
              <a:tr h="357507">
                <a:tc>
                  <a:txBody>
                    <a:bodyPr/>
                    <a:lstStyle/>
                    <a:p>
                      <a:r>
                        <a:rPr lang="zh-CN" alt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进入</a:t>
                      </a:r>
                      <a:r>
                        <a:rPr lang="en-US" altLang="zh-CN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退出操作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在进入和退出状态时所执行的操作。</a:t>
                      </a:r>
                      <a:endParaRPr lang="zh-CN" altLang="en-US" sz="1400" dirty="0"/>
                    </a:p>
                  </a:txBody>
                  <a:tcPr/>
                </a:tc>
              </a:tr>
              <a:tr h="524883">
                <a:tc>
                  <a:txBody>
                    <a:bodyPr/>
                    <a:lstStyle/>
                    <a:p>
                      <a:r>
                        <a:rPr lang="zh-CN" alt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内部转移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在不使状态发生变更的情况下进行的转移。</a:t>
                      </a:r>
                      <a:endParaRPr lang="zh-CN" altLang="en-US" sz="1400" dirty="0"/>
                    </a:p>
                  </a:txBody>
                  <a:tcPr/>
                </a:tc>
              </a:tr>
              <a:tr h="749832">
                <a:tc>
                  <a:txBody>
                    <a:bodyPr/>
                    <a:lstStyle/>
                    <a:p>
                      <a:r>
                        <a:rPr lang="zh-CN" alt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子状态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状态的嵌套结构，包括不相连的（依次处于活动状态的）或并行的（同时处于活动状态的）子状态。</a:t>
                      </a:r>
                      <a:endParaRPr lang="zh-CN" altLang="en-US" sz="1400" dirty="0"/>
                    </a:p>
                  </a:txBody>
                  <a:tcPr/>
                </a:tc>
              </a:tr>
              <a:tr h="749832">
                <a:tc>
                  <a:txBody>
                    <a:bodyPr/>
                    <a:lstStyle/>
                    <a:p>
                      <a:r>
                        <a:rPr lang="zh-CN" alt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延迟的事件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未在该状态中处理但被延迟处理（即列队等待由另一个状态中的对象来处理）的一系列事件。</a:t>
                      </a:r>
                      <a:endParaRPr lang="zh-CN" alt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5366451" y="3002100"/>
            <a:ext cx="222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</a:rPr>
              <a:t>状态特征：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Freeform 102"/>
          <p:cNvSpPr>
            <a:spLocks noEditPoints="1"/>
          </p:cNvSpPr>
          <p:nvPr/>
        </p:nvSpPr>
        <p:spPr bwMode="auto">
          <a:xfrm>
            <a:off x="5186269" y="3035326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22" grpId="0"/>
      <p:bldP spid="12" grpId="0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状态图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4743" y="2602228"/>
            <a:ext cx="42433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4F4F4F"/>
                </a:solidFill>
                <a:latin typeface="-apple-system"/>
              </a:rPr>
              <a:t>转换是两个状态之间的一种关系</a:t>
            </a:r>
            <a:endParaRPr lang="zh-CN" altLang="en-US" dirty="0">
              <a:solidFill>
                <a:srgbClr val="4F4F4F"/>
              </a:solidFill>
              <a:latin typeface="-apple-system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转换</a:t>
            </a:r>
            <a:endParaRPr lang="zh-CN" altLang="en-US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497355" y="3433664"/>
          <a:ext cx="7529804" cy="31768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975"/>
                <a:gridCol w="6088829"/>
              </a:tblGrid>
              <a:tr h="606071">
                <a:tc>
                  <a:txBody>
                    <a:bodyPr/>
                    <a:lstStyle/>
                    <a:p>
                      <a:r>
                        <a:rPr lang="zh-CN" altLang="en-US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源状态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转移所影响的状态；如果对象处于源状态，当对象收到转移的触发事件并且满足警戒条件（如果有）时，就可能会触发输出转移。</a:t>
                      </a:r>
                      <a:endParaRPr lang="zh-CN" altLang="en-US" sz="1400" dirty="0"/>
                    </a:p>
                  </a:txBody>
                  <a:tcPr/>
                </a:tc>
              </a:tr>
              <a:tr h="530312">
                <a:tc>
                  <a:txBody>
                    <a:bodyPr/>
                    <a:lstStyle/>
                    <a:p>
                      <a:r>
                        <a:rPr lang="zh-CN" alt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事件触发器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使转移满足触发条件的事件。当处于源状态的对象收到该事件时（假设已满足其警戒条件），就可能会触发转移。</a:t>
                      </a:r>
                      <a:endParaRPr lang="zh-CN" altLang="en-US" sz="1400" dirty="0"/>
                    </a:p>
                  </a:txBody>
                  <a:tcPr/>
                </a:tc>
              </a:tr>
              <a:tr h="973732">
                <a:tc>
                  <a:txBody>
                    <a:bodyPr/>
                    <a:lstStyle/>
                    <a:p>
                      <a:r>
                        <a:rPr lang="zh-CN" alt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警戒条件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一种布尔表达式。在接收到事件触发器而触发转移时，将对该表达式求值；如果该表达式求值结果为 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，则说明转移符合触发条件；如果该表达式求值结果为 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，则不触发转移。如果没有其他转移可以由同一事件来触发，该事件就将被丢弃。</a:t>
                      </a:r>
                      <a:endParaRPr lang="zh-CN" altLang="en-US" sz="1400" dirty="0"/>
                    </a:p>
                  </a:txBody>
                  <a:tcPr/>
                </a:tc>
              </a:tr>
              <a:tr h="606071">
                <a:tc>
                  <a:txBody>
                    <a:bodyPr/>
                    <a:lstStyle/>
                    <a:p>
                      <a:r>
                        <a:rPr lang="zh-CN" alt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操作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可执行的、不可分割的计算过程，该计算可能直接作用于拥有状态机的对象，也可能间接作用于该对象可见的其他对象。</a:t>
                      </a:r>
                      <a:endParaRPr lang="zh-CN" altLang="en-US" sz="1400" dirty="0"/>
                    </a:p>
                  </a:txBody>
                  <a:tcPr/>
                </a:tc>
              </a:tr>
              <a:tr h="460665">
                <a:tc>
                  <a:txBody>
                    <a:bodyPr/>
                    <a:lstStyle/>
                    <a:p>
                      <a:r>
                        <a:rPr lang="zh-CN" alt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目标状态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在完成转移后被激活的状态。</a:t>
                      </a:r>
                      <a:endParaRPr lang="zh-CN" alt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7220680" y="2879446"/>
            <a:ext cx="222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</a:rPr>
              <a:t>状态特征：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Freeform 102"/>
          <p:cNvSpPr>
            <a:spLocks noEditPoints="1"/>
          </p:cNvSpPr>
          <p:nvPr/>
        </p:nvSpPr>
        <p:spPr bwMode="auto">
          <a:xfrm>
            <a:off x="7040498" y="2925393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22" grpId="0"/>
      <p:bldP spid="12" grpId="0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 flipV="1">
            <a:off x="3702542" y="3222541"/>
            <a:ext cx="1440000" cy="28800"/>
          </a:xfrm>
          <a:custGeom>
            <a:avLst/>
            <a:gdLst>
              <a:gd name="connsiteX0" fmla="*/ 1071759 w 1440000"/>
              <a:gd name="connsiteY0" fmla="*/ 28800 h 28800"/>
              <a:gd name="connsiteX1" fmla="*/ 1440000 w 1440000"/>
              <a:gd name="connsiteY1" fmla="*/ 28800 h 28800"/>
              <a:gd name="connsiteX2" fmla="*/ 1440000 w 1440000"/>
              <a:gd name="connsiteY2" fmla="*/ 0 h 28800"/>
              <a:gd name="connsiteX3" fmla="*/ 1055131 w 1440000"/>
              <a:gd name="connsiteY3" fmla="*/ 0 h 28800"/>
              <a:gd name="connsiteX4" fmla="*/ 0 w 1440000"/>
              <a:gd name="connsiteY4" fmla="*/ 28800 h 28800"/>
              <a:gd name="connsiteX5" fmla="*/ 348492 w 1440000"/>
              <a:gd name="connsiteY5" fmla="*/ 28800 h 28800"/>
              <a:gd name="connsiteX6" fmla="*/ 398375 w 1440000"/>
              <a:gd name="connsiteY6" fmla="*/ 0 h 28800"/>
              <a:gd name="connsiteX7" fmla="*/ 0 w 1440000"/>
              <a:gd name="connsiteY7" fmla="*/ 0 h 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0000" h="28800">
                <a:moveTo>
                  <a:pt x="1071759" y="28800"/>
                </a:moveTo>
                <a:lnTo>
                  <a:pt x="1440000" y="28800"/>
                </a:lnTo>
                <a:lnTo>
                  <a:pt x="1440000" y="0"/>
                </a:lnTo>
                <a:lnTo>
                  <a:pt x="1055131" y="0"/>
                </a:lnTo>
                <a:close/>
                <a:moveTo>
                  <a:pt x="0" y="28800"/>
                </a:moveTo>
                <a:lnTo>
                  <a:pt x="348492" y="28800"/>
                </a:lnTo>
                <a:lnTo>
                  <a:pt x="398375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4026798" y="2507831"/>
            <a:ext cx="705760" cy="714710"/>
            <a:chOff x="3569784" y="2113339"/>
            <a:chExt cx="705760" cy="714710"/>
          </a:xfrm>
          <a:solidFill>
            <a:schemeClr val="accent2"/>
          </a:solidFill>
        </p:grpSpPr>
        <p:grpSp>
          <p:nvGrpSpPr>
            <p:cNvPr id="5" name="组合 4"/>
            <p:cNvGrpSpPr/>
            <p:nvPr/>
          </p:nvGrpSpPr>
          <p:grpSpPr>
            <a:xfrm rot="1800000">
              <a:off x="3569784" y="2113339"/>
              <a:ext cx="705760" cy="703716"/>
              <a:chOff x="3569783" y="5296910"/>
              <a:chExt cx="705760" cy="703716"/>
            </a:xfrm>
            <a:grpFill/>
          </p:grpSpPr>
          <p:sp>
            <p:nvSpPr>
              <p:cNvPr id="7" name="矩形 6"/>
              <p:cNvSpPr/>
              <p:nvPr/>
            </p:nvSpPr>
            <p:spPr>
              <a:xfrm>
                <a:off x="3575456" y="5300539"/>
                <a:ext cx="700087" cy="7000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>
                <a:off x="4094141" y="531350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3569783" y="59861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rot="5400000">
                <a:off x="3493849" y="53869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 rot="5400000">
                <a:off x="4170613" y="5910626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文本框 5"/>
            <p:cNvSpPr txBox="1"/>
            <p:nvPr/>
          </p:nvSpPr>
          <p:spPr>
            <a:xfrm>
              <a:off x="3715169" y="2120163"/>
              <a:ext cx="5000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1</a:t>
              </a:r>
              <a:endParaRPr lang="zh-CN" altLang="en-US" sz="4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452759" y="2463506"/>
            <a:ext cx="3278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+mj-lt"/>
              </a:rPr>
              <a:t>用例图</a:t>
            </a:r>
          </a:p>
        </p:txBody>
      </p:sp>
      <p:sp>
        <p:nvSpPr>
          <p:cNvPr id="17" name="椭圆 16"/>
          <p:cNvSpPr/>
          <p:nvPr/>
        </p:nvSpPr>
        <p:spPr>
          <a:xfrm>
            <a:off x="4313405" y="3551004"/>
            <a:ext cx="370306" cy="571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/>
      <p:bldP spid="1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状态图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4743" y="2602228"/>
            <a:ext cx="42433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4F4F4F"/>
                </a:solidFill>
                <a:latin typeface="-apple-system"/>
              </a:rPr>
              <a:t>航班预订状态图</a:t>
            </a:r>
            <a:endParaRPr lang="zh-CN" altLang="en-US" dirty="0">
              <a:solidFill>
                <a:srgbClr val="4F4F4F"/>
              </a:solidFill>
              <a:latin typeface="-apple-system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应用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670" y="2503636"/>
            <a:ext cx="7057006" cy="41938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54353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状态图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394380" y="264655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3264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提问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169413" y="3845630"/>
            <a:ext cx="656404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状态图</a:t>
            </a:r>
            <a:r>
              <a:rPr lang="zh-CN" altLang="en-US" dirty="0"/>
              <a:t>一个整体包含哪几个部分</a:t>
            </a:r>
            <a:r>
              <a:rPr lang="zh-CN" altLang="en-US" dirty="0" smtClean="0"/>
              <a:t>？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2169160" y="5197475"/>
            <a:ext cx="71767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dk1"/>
                </a:solidFill>
                <a:effectLst/>
                <a:sym typeface="+mn-ea"/>
              </a:rPr>
              <a:t>进入</a:t>
            </a:r>
            <a:r>
              <a:rPr lang="en-US" altLang="zh-CN" dirty="0" smtClean="0">
                <a:solidFill>
                  <a:schemeClr val="dk1"/>
                </a:solidFill>
                <a:effectLst/>
                <a:sym typeface="+mn-ea"/>
              </a:rPr>
              <a:t>/</a:t>
            </a:r>
            <a:r>
              <a:rPr lang="zh-CN" altLang="en-US" dirty="0" smtClean="0">
                <a:solidFill>
                  <a:schemeClr val="dk1"/>
                </a:solidFill>
                <a:effectLst/>
                <a:sym typeface="+mn-ea"/>
              </a:rPr>
              <a:t>退出操作，内部转移，子状态，延迟的事件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  <p:bldP spid="9" grpId="0"/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flipV="1">
            <a:off x="3702542" y="3222541"/>
            <a:ext cx="1440000" cy="28800"/>
          </a:xfrm>
          <a:custGeom>
            <a:avLst/>
            <a:gdLst>
              <a:gd name="connsiteX0" fmla="*/ 1071759 w 1440000"/>
              <a:gd name="connsiteY0" fmla="*/ 28800 h 28800"/>
              <a:gd name="connsiteX1" fmla="*/ 1440000 w 1440000"/>
              <a:gd name="connsiteY1" fmla="*/ 28800 h 28800"/>
              <a:gd name="connsiteX2" fmla="*/ 1440000 w 1440000"/>
              <a:gd name="connsiteY2" fmla="*/ 0 h 28800"/>
              <a:gd name="connsiteX3" fmla="*/ 1055131 w 1440000"/>
              <a:gd name="connsiteY3" fmla="*/ 0 h 28800"/>
              <a:gd name="connsiteX4" fmla="*/ 0 w 1440000"/>
              <a:gd name="connsiteY4" fmla="*/ 28800 h 28800"/>
              <a:gd name="connsiteX5" fmla="*/ 348492 w 1440000"/>
              <a:gd name="connsiteY5" fmla="*/ 28800 h 28800"/>
              <a:gd name="connsiteX6" fmla="*/ 398375 w 1440000"/>
              <a:gd name="connsiteY6" fmla="*/ 0 h 28800"/>
              <a:gd name="connsiteX7" fmla="*/ 0 w 1440000"/>
              <a:gd name="connsiteY7" fmla="*/ 0 h 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0000" h="28800">
                <a:moveTo>
                  <a:pt x="1071759" y="28800"/>
                </a:moveTo>
                <a:lnTo>
                  <a:pt x="1440000" y="28800"/>
                </a:lnTo>
                <a:lnTo>
                  <a:pt x="1440000" y="0"/>
                </a:lnTo>
                <a:lnTo>
                  <a:pt x="1055131" y="0"/>
                </a:lnTo>
                <a:close/>
                <a:moveTo>
                  <a:pt x="0" y="28800"/>
                </a:moveTo>
                <a:lnTo>
                  <a:pt x="348492" y="28800"/>
                </a:lnTo>
                <a:lnTo>
                  <a:pt x="398375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026798" y="2507831"/>
            <a:ext cx="705760" cy="714710"/>
            <a:chOff x="3569784" y="2113339"/>
            <a:chExt cx="705760" cy="714710"/>
          </a:xfrm>
          <a:solidFill>
            <a:schemeClr val="accent2"/>
          </a:solidFill>
        </p:grpSpPr>
        <p:grpSp>
          <p:nvGrpSpPr>
            <p:cNvPr id="4" name="组合 3"/>
            <p:cNvGrpSpPr/>
            <p:nvPr/>
          </p:nvGrpSpPr>
          <p:grpSpPr>
            <a:xfrm rot="1800000">
              <a:off x="3569784" y="2113339"/>
              <a:ext cx="705760" cy="703716"/>
              <a:chOff x="3569783" y="5296910"/>
              <a:chExt cx="705760" cy="703716"/>
            </a:xfrm>
            <a:grpFill/>
          </p:grpSpPr>
          <p:sp>
            <p:nvSpPr>
              <p:cNvPr id="6" name="矩形 5"/>
              <p:cNvSpPr/>
              <p:nvPr/>
            </p:nvSpPr>
            <p:spPr>
              <a:xfrm>
                <a:off x="3575456" y="5300539"/>
                <a:ext cx="700087" cy="7000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" name="直接连接符 6"/>
              <p:cNvCxnSpPr/>
              <p:nvPr/>
            </p:nvCxnSpPr>
            <p:spPr>
              <a:xfrm>
                <a:off x="4094141" y="531350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>
                <a:off x="3569783" y="59861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rot="5400000">
                <a:off x="3493849" y="53869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rot="5400000">
                <a:off x="4170613" y="5910626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文本框 4"/>
            <p:cNvSpPr txBox="1"/>
            <p:nvPr/>
          </p:nvSpPr>
          <p:spPr>
            <a:xfrm>
              <a:off x="3715169" y="2120163"/>
              <a:ext cx="5000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4</a:t>
              </a:r>
              <a:endParaRPr lang="zh-CN" altLang="en-US" sz="4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452759" y="2463506"/>
            <a:ext cx="3278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+mj-lt"/>
              </a:rPr>
              <a:t>顺序图</a:t>
            </a:r>
            <a:endParaRPr lang="zh-CN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313405" y="3551004"/>
            <a:ext cx="370306" cy="571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796" b="30"/>
          <a:stretch>
            <a:fillRect/>
          </a:stretch>
        </p:blipFill>
        <p:spPr>
          <a:xfrm>
            <a:off x="0" y="2036"/>
            <a:ext cx="4357688" cy="6855964"/>
          </a:xfrm>
          <a:custGeom>
            <a:avLst/>
            <a:gdLst>
              <a:gd name="connsiteX0" fmla="*/ 0 w 6072188"/>
              <a:gd name="connsiteY0" fmla="*/ 0 h 6855964"/>
              <a:gd name="connsiteX1" fmla="*/ 6072188 w 6072188"/>
              <a:gd name="connsiteY1" fmla="*/ 0 h 6855964"/>
              <a:gd name="connsiteX2" fmla="*/ 6072188 w 6072188"/>
              <a:gd name="connsiteY2" fmla="*/ 6855964 h 6855964"/>
              <a:gd name="connsiteX3" fmla="*/ 0 w 6072188"/>
              <a:gd name="connsiteY3" fmla="*/ 6855964 h 68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2188" h="6855964">
                <a:moveTo>
                  <a:pt x="0" y="0"/>
                </a:moveTo>
                <a:lnTo>
                  <a:pt x="6072188" y="0"/>
                </a:lnTo>
                <a:lnTo>
                  <a:pt x="6072188" y="6855964"/>
                </a:lnTo>
                <a:lnTo>
                  <a:pt x="0" y="6855964"/>
                </a:lnTo>
                <a:close/>
              </a:path>
            </a:pathLst>
          </a:custGeom>
        </p:spPr>
      </p:pic>
      <p:sp useBgFill="1">
        <p:nvSpPr>
          <p:cNvPr id="10" name="矩形 9"/>
          <p:cNvSpPr/>
          <p:nvPr/>
        </p:nvSpPr>
        <p:spPr>
          <a:xfrm>
            <a:off x="0" y="2036"/>
            <a:ext cx="4357688" cy="6855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顺序图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396345" y="567595"/>
            <a:ext cx="995940" cy="995940"/>
            <a:chOff x="4974665" y="1045065"/>
            <a:chExt cx="995940" cy="995940"/>
          </a:xfrm>
        </p:grpSpPr>
        <p:sp>
          <p:nvSpPr>
            <p:cNvPr id="14" name="流程图: 联系 13"/>
            <p:cNvSpPr/>
            <p:nvPr/>
          </p:nvSpPr>
          <p:spPr>
            <a:xfrm>
              <a:off x="4974665" y="1045065"/>
              <a:ext cx="995940" cy="99594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021092" y="1091492"/>
              <a:ext cx="903086" cy="90308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4000" dirty="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396345" y="1825294"/>
            <a:ext cx="995940" cy="995940"/>
            <a:chOff x="4974665" y="1045065"/>
            <a:chExt cx="995940" cy="995940"/>
          </a:xfrm>
        </p:grpSpPr>
        <p:sp>
          <p:nvSpPr>
            <p:cNvPr id="17" name="流程图: 联系 16"/>
            <p:cNvSpPr/>
            <p:nvPr/>
          </p:nvSpPr>
          <p:spPr>
            <a:xfrm>
              <a:off x="4974665" y="1045065"/>
              <a:ext cx="995940" cy="99594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5021092" y="1091492"/>
              <a:ext cx="903086" cy="90308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4000" dirty="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392089" y="4399527"/>
            <a:ext cx="995940" cy="995940"/>
            <a:chOff x="4974665" y="1045065"/>
            <a:chExt cx="995940" cy="995940"/>
          </a:xfrm>
        </p:grpSpPr>
        <p:sp>
          <p:nvSpPr>
            <p:cNvPr id="20" name="流程图: 联系 19"/>
            <p:cNvSpPr/>
            <p:nvPr/>
          </p:nvSpPr>
          <p:spPr>
            <a:xfrm>
              <a:off x="4974665" y="1045065"/>
              <a:ext cx="995940" cy="99594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5021092" y="1091492"/>
              <a:ext cx="903086" cy="90308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4000" dirty="0"/>
            </a:p>
          </p:txBody>
        </p:sp>
      </p:grpSp>
      <p:sp>
        <p:nvSpPr>
          <p:cNvPr id="22" name="Freeform 147"/>
          <p:cNvSpPr>
            <a:spLocks noEditPoints="1"/>
          </p:cNvSpPr>
          <p:nvPr/>
        </p:nvSpPr>
        <p:spPr bwMode="auto">
          <a:xfrm>
            <a:off x="188793" y="1531442"/>
            <a:ext cx="377156" cy="388700"/>
          </a:xfrm>
          <a:custGeom>
            <a:avLst/>
            <a:gdLst>
              <a:gd name="T0" fmla="*/ 108 w 124"/>
              <a:gd name="T1" fmla="*/ 0 h 128"/>
              <a:gd name="T2" fmla="*/ 16 w 124"/>
              <a:gd name="T3" fmla="*/ 0 h 128"/>
              <a:gd name="T4" fmla="*/ 0 w 124"/>
              <a:gd name="T5" fmla="*/ 16 h 128"/>
              <a:gd name="T6" fmla="*/ 0 w 124"/>
              <a:gd name="T7" fmla="*/ 88 h 128"/>
              <a:gd name="T8" fmla="*/ 16 w 124"/>
              <a:gd name="T9" fmla="*/ 104 h 128"/>
              <a:gd name="T10" fmla="*/ 48 w 124"/>
              <a:gd name="T11" fmla="*/ 104 h 128"/>
              <a:gd name="T12" fmla="*/ 48 w 124"/>
              <a:gd name="T13" fmla="*/ 120 h 128"/>
              <a:gd name="T14" fmla="*/ 40 w 124"/>
              <a:gd name="T15" fmla="*/ 120 h 128"/>
              <a:gd name="T16" fmla="*/ 36 w 124"/>
              <a:gd name="T17" fmla="*/ 124 h 128"/>
              <a:gd name="T18" fmla="*/ 40 w 124"/>
              <a:gd name="T19" fmla="*/ 128 h 128"/>
              <a:gd name="T20" fmla="*/ 88 w 124"/>
              <a:gd name="T21" fmla="*/ 128 h 128"/>
              <a:gd name="T22" fmla="*/ 92 w 124"/>
              <a:gd name="T23" fmla="*/ 124 h 128"/>
              <a:gd name="T24" fmla="*/ 88 w 124"/>
              <a:gd name="T25" fmla="*/ 120 h 128"/>
              <a:gd name="T26" fmla="*/ 80 w 124"/>
              <a:gd name="T27" fmla="*/ 120 h 128"/>
              <a:gd name="T28" fmla="*/ 80 w 124"/>
              <a:gd name="T29" fmla="*/ 104 h 128"/>
              <a:gd name="T30" fmla="*/ 108 w 124"/>
              <a:gd name="T31" fmla="*/ 104 h 128"/>
              <a:gd name="T32" fmla="*/ 124 w 124"/>
              <a:gd name="T33" fmla="*/ 88 h 128"/>
              <a:gd name="T34" fmla="*/ 124 w 124"/>
              <a:gd name="T35" fmla="*/ 16 h 128"/>
              <a:gd name="T36" fmla="*/ 108 w 124"/>
              <a:gd name="T37" fmla="*/ 0 h 128"/>
              <a:gd name="T38" fmla="*/ 72 w 124"/>
              <a:gd name="T39" fmla="*/ 120 h 128"/>
              <a:gd name="T40" fmla="*/ 56 w 124"/>
              <a:gd name="T41" fmla="*/ 120 h 128"/>
              <a:gd name="T42" fmla="*/ 56 w 124"/>
              <a:gd name="T43" fmla="*/ 104 h 128"/>
              <a:gd name="T44" fmla="*/ 72 w 124"/>
              <a:gd name="T45" fmla="*/ 104 h 128"/>
              <a:gd name="T46" fmla="*/ 72 w 124"/>
              <a:gd name="T47" fmla="*/ 120 h 128"/>
              <a:gd name="T48" fmla="*/ 116 w 124"/>
              <a:gd name="T49" fmla="*/ 88 h 128"/>
              <a:gd name="T50" fmla="*/ 108 w 124"/>
              <a:gd name="T51" fmla="*/ 96 h 128"/>
              <a:gd name="T52" fmla="*/ 16 w 124"/>
              <a:gd name="T53" fmla="*/ 96 h 128"/>
              <a:gd name="T54" fmla="*/ 8 w 124"/>
              <a:gd name="T55" fmla="*/ 88 h 128"/>
              <a:gd name="T56" fmla="*/ 8 w 124"/>
              <a:gd name="T57" fmla="*/ 80 h 128"/>
              <a:gd name="T58" fmla="*/ 116 w 124"/>
              <a:gd name="T59" fmla="*/ 80 h 128"/>
              <a:gd name="T60" fmla="*/ 116 w 124"/>
              <a:gd name="T61" fmla="*/ 88 h 128"/>
              <a:gd name="T62" fmla="*/ 116 w 124"/>
              <a:gd name="T63" fmla="*/ 72 h 128"/>
              <a:gd name="T64" fmla="*/ 8 w 124"/>
              <a:gd name="T65" fmla="*/ 72 h 128"/>
              <a:gd name="T66" fmla="*/ 8 w 124"/>
              <a:gd name="T67" fmla="*/ 16 h 128"/>
              <a:gd name="T68" fmla="*/ 16 w 124"/>
              <a:gd name="T69" fmla="*/ 8 h 128"/>
              <a:gd name="T70" fmla="*/ 108 w 124"/>
              <a:gd name="T71" fmla="*/ 8 h 128"/>
              <a:gd name="T72" fmla="*/ 116 w 124"/>
              <a:gd name="T73" fmla="*/ 16 h 128"/>
              <a:gd name="T74" fmla="*/ 116 w 124"/>
              <a:gd name="T75" fmla="*/ 7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128">
                <a:moveTo>
                  <a:pt x="108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7"/>
                  <a:pt x="7" y="104"/>
                  <a:pt x="16" y="104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48" y="120"/>
                  <a:pt x="48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8" y="120"/>
                  <a:pt x="36" y="122"/>
                  <a:pt x="36" y="124"/>
                </a:cubicBezTo>
                <a:cubicBezTo>
                  <a:pt x="36" y="126"/>
                  <a:pt x="38" y="128"/>
                  <a:pt x="40" y="128"/>
                </a:cubicBezTo>
                <a:cubicBezTo>
                  <a:pt x="88" y="128"/>
                  <a:pt x="88" y="128"/>
                  <a:pt x="88" y="128"/>
                </a:cubicBezTo>
                <a:cubicBezTo>
                  <a:pt x="90" y="128"/>
                  <a:pt x="92" y="126"/>
                  <a:pt x="92" y="124"/>
                </a:cubicBezTo>
                <a:cubicBezTo>
                  <a:pt x="92" y="122"/>
                  <a:pt x="90" y="120"/>
                  <a:pt x="88" y="120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108" y="104"/>
                  <a:pt x="108" y="104"/>
                  <a:pt x="108" y="104"/>
                </a:cubicBezTo>
                <a:cubicBezTo>
                  <a:pt x="117" y="104"/>
                  <a:pt x="124" y="97"/>
                  <a:pt x="124" y="88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4" y="7"/>
                  <a:pt x="117" y="0"/>
                  <a:pt x="108" y="0"/>
                </a:cubicBezTo>
                <a:close/>
                <a:moveTo>
                  <a:pt x="72" y="120"/>
                </a:moveTo>
                <a:cubicBezTo>
                  <a:pt x="56" y="120"/>
                  <a:pt x="56" y="120"/>
                  <a:pt x="56" y="120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72" y="104"/>
                  <a:pt x="72" y="104"/>
                  <a:pt x="72" y="104"/>
                </a:cubicBezTo>
                <a:lnTo>
                  <a:pt x="72" y="120"/>
                </a:lnTo>
                <a:close/>
                <a:moveTo>
                  <a:pt x="116" y="88"/>
                </a:moveTo>
                <a:cubicBezTo>
                  <a:pt x="116" y="92"/>
                  <a:pt x="112" y="96"/>
                  <a:pt x="108" y="96"/>
                </a:cubicBezTo>
                <a:cubicBezTo>
                  <a:pt x="16" y="96"/>
                  <a:pt x="16" y="96"/>
                  <a:pt x="16" y="96"/>
                </a:cubicBezTo>
                <a:cubicBezTo>
                  <a:pt x="12" y="96"/>
                  <a:pt x="8" y="92"/>
                  <a:pt x="8" y="88"/>
                </a:cubicBezTo>
                <a:cubicBezTo>
                  <a:pt x="8" y="80"/>
                  <a:pt x="8" y="80"/>
                  <a:pt x="8" y="80"/>
                </a:cubicBezTo>
                <a:cubicBezTo>
                  <a:pt x="116" y="80"/>
                  <a:pt x="116" y="80"/>
                  <a:pt x="116" y="80"/>
                </a:cubicBezTo>
                <a:lnTo>
                  <a:pt x="116" y="88"/>
                </a:lnTo>
                <a:close/>
                <a:moveTo>
                  <a:pt x="116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08" y="8"/>
                  <a:pt x="108" y="8"/>
                  <a:pt x="108" y="8"/>
                </a:cubicBezTo>
                <a:cubicBezTo>
                  <a:pt x="112" y="8"/>
                  <a:pt x="116" y="12"/>
                  <a:pt x="116" y="16"/>
                </a:cubicBezTo>
                <a:lnTo>
                  <a:pt x="116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Freeform 149"/>
          <p:cNvSpPr>
            <a:spLocks noEditPoints="1"/>
          </p:cNvSpPr>
          <p:nvPr/>
        </p:nvSpPr>
        <p:spPr bwMode="auto">
          <a:xfrm>
            <a:off x="5478045" y="105444"/>
            <a:ext cx="218084" cy="388700"/>
          </a:xfrm>
          <a:custGeom>
            <a:avLst/>
            <a:gdLst>
              <a:gd name="T0" fmla="*/ 36 w 72"/>
              <a:gd name="T1" fmla="*/ 112 h 128"/>
              <a:gd name="T2" fmla="*/ 44 w 72"/>
              <a:gd name="T3" fmla="*/ 104 h 128"/>
              <a:gd name="T4" fmla="*/ 36 w 72"/>
              <a:gd name="T5" fmla="*/ 96 h 128"/>
              <a:gd name="T6" fmla="*/ 28 w 72"/>
              <a:gd name="T7" fmla="*/ 104 h 128"/>
              <a:gd name="T8" fmla="*/ 36 w 72"/>
              <a:gd name="T9" fmla="*/ 112 h 128"/>
              <a:gd name="T10" fmla="*/ 56 w 72"/>
              <a:gd name="T11" fmla="*/ 0 h 128"/>
              <a:gd name="T12" fmla="*/ 16 w 72"/>
              <a:gd name="T13" fmla="*/ 0 h 128"/>
              <a:gd name="T14" fmla="*/ 0 w 72"/>
              <a:gd name="T15" fmla="*/ 16 h 128"/>
              <a:gd name="T16" fmla="*/ 0 w 72"/>
              <a:gd name="T17" fmla="*/ 112 h 128"/>
              <a:gd name="T18" fmla="*/ 16 w 72"/>
              <a:gd name="T19" fmla="*/ 128 h 128"/>
              <a:gd name="T20" fmla="*/ 56 w 72"/>
              <a:gd name="T21" fmla="*/ 128 h 128"/>
              <a:gd name="T22" fmla="*/ 72 w 72"/>
              <a:gd name="T23" fmla="*/ 112 h 128"/>
              <a:gd name="T24" fmla="*/ 72 w 72"/>
              <a:gd name="T25" fmla="*/ 16 h 128"/>
              <a:gd name="T26" fmla="*/ 56 w 72"/>
              <a:gd name="T27" fmla="*/ 0 h 128"/>
              <a:gd name="T28" fmla="*/ 64 w 72"/>
              <a:gd name="T29" fmla="*/ 112 h 128"/>
              <a:gd name="T30" fmla="*/ 56 w 72"/>
              <a:gd name="T31" fmla="*/ 120 h 128"/>
              <a:gd name="T32" fmla="*/ 16 w 72"/>
              <a:gd name="T33" fmla="*/ 120 h 128"/>
              <a:gd name="T34" fmla="*/ 8 w 72"/>
              <a:gd name="T35" fmla="*/ 112 h 128"/>
              <a:gd name="T36" fmla="*/ 8 w 72"/>
              <a:gd name="T37" fmla="*/ 88 h 128"/>
              <a:gd name="T38" fmla="*/ 64 w 72"/>
              <a:gd name="T39" fmla="*/ 88 h 128"/>
              <a:gd name="T40" fmla="*/ 64 w 72"/>
              <a:gd name="T41" fmla="*/ 112 h 128"/>
              <a:gd name="T42" fmla="*/ 64 w 72"/>
              <a:gd name="T43" fmla="*/ 80 h 128"/>
              <a:gd name="T44" fmla="*/ 8 w 72"/>
              <a:gd name="T45" fmla="*/ 80 h 128"/>
              <a:gd name="T46" fmla="*/ 8 w 72"/>
              <a:gd name="T47" fmla="*/ 28 h 128"/>
              <a:gd name="T48" fmla="*/ 64 w 72"/>
              <a:gd name="T49" fmla="*/ 28 h 128"/>
              <a:gd name="T50" fmla="*/ 64 w 72"/>
              <a:gd name="T51" fmla="*/ 80 h 128"/>
              <a:gd name="T52" fmla="*/ 64 w 72"/>
              <a:gd name="T53" fmla="*/ 20 h 128"/>
              <a:gd name="T54" fmla="*/ 8 w 72"/>
              <a:gd name="T55" fmla="*/ 20 h 128"/>
              <a:gd name="T56" fmla="*/ 8 w 72"/>
              <a:gd name="T57" fmla="*/ 16 h 128"/>
              <a:gd name="T58" fmla="*/ 16 w 72"/>
              <a:gd name="T59" fmla="*/ 8 h 128"/>
              <a:gd name="T60" fmla="*/ 56 w 72"/>
              <a:gd name="T61" fmla="*/ 8 h 128"/>
              <a:gd name="T62" fmla="*/ 64 w 72"/>
              <a:gd name="T63" fmla="*/ 16 h 128"/>
              <a:gd name="T64" fmla="*/ 64 w 72"/>
              <a:gd name="T65" fmla="*/ 2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72" h="128">
                <a:moveTo>
                  <a:pt x="36" y="112"/>
                </a:moveTo>
                <a:cubicBezTo>
                  <a:pt x="40" y="112"/>
                  <a:pt x="44" y="108"/>
                  <a:pt x="44" y="104"/>
                </a:cubicBezTo>
                <a:cubicBezTo>
                  <a:pt x="44" y="100"/>
                  <a:pt x="40" y="96"/>
                  <a:pt x="36" y="96"/>
                </a:cubicBezTo>
                <a:cubicBezTo>
                  <a:pt x="32" y="96"/>
                  <a:pt x="28" y="100"/>
                  <a:pt x="28" y="104"/>
                </a:cubicBezTo>
                <a:cubicBezTo>
                  <a:pt x="28" y="108"/>
                  <a:pt x="32" y="112"/>
                  <a:pt x="36" y="112"/>
                </a:cubicBezTo>
                <a:close/>
                <a:moveTo>
                  <a:pt x="56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21"/>
                  <a:pt x="7" y="128"/>
                  <a:pt x="16" y="128"/>
                </a:cubicBezTo>
                <a:cubicBezTo>
                  <a:pt x="56" y="128"/>
                  <a:pt x="56" y="128"/>
                  <a:pt x="56" y="128"/>
                </a:cubicBezTo>
                <a:cubicBezTo>
                  <a:pt x="65" y="128"/>
                  <a:pt x="72" y="121"/>
                  <a:pt x="72" y="112"/>
                </a:cubicBezTo>
                <a:cubicBezTo>
                  <a:pt x="72" y="16"/>
                  <a:pt x="72" y="16"/>
                  <a:pt x="72" y="16"/>
                </a:cubicBezTo>
                <a:cubicBezTo>
                  <a:pt x="72" y="7"/>
                  <a:pt x="65" y="0"/>
                  <a:pt x="56" y="0"/>
                </a:cubicBezTo>
                <a:close/>
                <a:moveTo>
                  <a:pt x="64" y="112"/>
                </a:moveTo>
                <a:cubicBezTo>
                  <a:pt x="64" y="116"/>
                  <a:pt x="60" y="120"/>
                  <a:pt x="56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2" y="120"/>
                  <a:pt x="8" y="116"/>
                  <a:pt x="8" y="112"/>
                </a:cubicBezTo>
                <a:cubicBezTo>
                  <a:pt x="8" y="88"/>
                  <a:pt x="8" y="88"/>
                  <a:pt x="8" y="88"/>
                </a:cubicBezTo>
                <a:cubicBezTo>
                  <a:pt x="64" y="88"/>
                  <a:pt x="64" y="88"/>
                  <a:pt x="64" y="88"/>
                </a:cubicBezTo>
                <a:lnTo>
                  <a:pt x="64" y="112"/>
                </a:lnTo>
                <a:close/>
                <a:moveTo>
                  <a:pt x="64" y="80"/>
                </a:moveTo>
                <a:cubicBezTo>
                  <a:pt x="8" y="80"/>
                  <a:pt x="8" y="80"/>
                  <a:pt x="8" y="80"/>
                </a:cubicBezTo>
                <a:cubicBezTo>
                  <a:pt x="8" y="28"/>
                  <a:pt x="8" y="28"/>
                  <a:pt x="8" y="28"/>
                </a:cubicBezTo>
                <a:cubicBezTo>
                  <a:pt x="64" y="28"/>
                  <a:pt x="64" y="28"/>
                  <a:pt x="64" y="28"/>
                </a:cubicBezTo>
                <a:lnTo>
                  <a:pt x="64" y="80"/>
                </a:lnTo>
                <a:close/>
                <a:moveTo>
                  <a:pt x="64" y="20"/>
                </a:moveTo>
                <a:cubicBezTo>
                  <a:pt x="8" y="20"/>
                  <a:pt x="8" y="20"/>
                  <a:pt x="8" y="2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56" y="8"/>
                  <a:pt x="56" y="8"/>
                  <a:pt x="56" y="8"/>
                </a:cubicBezTo>
                <a:cubicBezTo>
                  <a:pt x="60" y="8"/>
                  <a:pt x="64" y="12"/>
                  <a:pt x="64" y="16"/>
                </a:cubicBezTo>
                <a:lnTo>
                  <a:pt x="64" y="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5597409" y="478463"/>
            <a:ext cx="3955480" cy="1088067"/>
            <a:chOff x="5260127" y="1387965"/>
            <a:chExt cx="3955480" cy="1088067"/>
          </a:xfrm>
        </p:grpSpPr>
        <p:sp>
          <p:nvSpPr>
            <p:cNvPr id="25" name="矩形 24"/>
            <p:cNvSpPr/>
            <p:nvPr/>
          </p:nvSpPr>
          <p:spPr>
            <a:xfrm>
              <a:off x="5260127" y="1829701"/>
              <a:ext cx="395548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solidFill>
                    <a:schemeClr val="accent2"/>
                  </a:solidFill>
                </a:rPr>
                <a:t>系统角色（</a:t>
              </a:r>
              <a:r>
                <a:rPr lang="en-US" altLang="zh-CN" dirty="0" smtClean="0">
                  <a:solidFill>
                    <a:schemeClr val="accent2"/>
                  </a:solidFill>
                </a:rPr>
                <a:t>Actor</a:t>
              </a:r>
              <a:r>
                <a:rPr lang="zh-CN" altLang="en-US" dirty="0" smtClean="0">
                  <a:solidFill>
                    <a:schemeClr val="accent2"/>
                  </a:solidFill>
                </a:rPr>
                <a:t>）可以是人或其他的系统或子系统。</a:t>
              </a:r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5260127" y="1387965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chemeClr val="accent2"/>
                  </a:solidFill>
                </a:rPr>
                <a:t>角色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597409" y="1686740"/>
            <a:ext cx="5394052" cy="1088067"/>
            <a:chOff x="5260127" y="1387965"/>
            <a:chExt cx="3955480" cy="1088067"/>
          </a:xfrm>
        </p:grpSpPr>
        <p:sp>
          <p:nvSpPr>
            <p:cNvPr id="29" name="矩形 28"/>
            <p:cNvSpPr/>
            <p:nvPr/>
          </p:nvSpPr>
          <p:spPr>
            <a:xfrm>
              <a:off x="5260127" y="1829701"/>
              <a:ext cx="395548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solidFill>
                    <a:schemeClr val="accent2"/>
                  </a:solidFill>
                </a:rPr>
                <a:t>与类图中的定义一致，之间可以进行交互。</a:t>
              </a:r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5260127" y="1387965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chemeClr val="accent2"/>
                  </a:solidFill>
                </a:rPr>
                <a:t>对象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597409" y="2926991"/>
            <a:ext cx="3955480" cy="811068"/>
            <a:chOff x="5260127" y="1387965"/>
            <a:chExt cx="3955480" cy="811068"/>
          </a:xfrm>
        </p:grpSpPr>
        <p:sp>
          <p:nvSpPr>
            <p:cNvPr id="32" name="矩形 31"/>
            <p:cNvSpPr/>
            <p:nvPr/>
          </p:nvSpPr>
          <p:spPr>
            <a:xfrm>
              <a:off x="5260127" y="1829701"/>
              <a:ext cx="395548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solidFill>
                    <a:schemeClr val="accent2"/>
                  </a:solidFill>
                </a:rPr>
                <a:t>代表顺序图中对象在一段时间内存在。</a:t>
              </a:r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5260127" y="1387965"/>
              <a:ext cx="11079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chemeClr val="accent2"/>
                  </a:solidFill>
                </a:rPr>
                <a:t>生命线</a:t>
              </a:r>
              <a:endParaRPr lang="en-US" altLang="zh-CN" sz="24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概念</a:t>
            </a:r>
            <a:endParaRPr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5781889" y="68962"/>
            <a:ext cx="222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主要元素：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4392089" y="5728403"/>
            <a:ext cx="995940" cy="995940"/>
            <a:chOff x="4974665" y="1045065"/>
            <a:chExt cx="995940" cy="995940"/>
          </a:xfrm>
        </p:grpSpPr>
        <p:sp>
          <p:nvSpPr>
            <p:cNvPr id="38" name="流程图: 联系 16"/>
            <p:cNvSpPr/>
            <p:nvPr/>
          </p:nvSpPr>
          <p:spPr>
            <a:xfrm>
              <a:off x="4974665" y="1045065"/>
              <a:ext cx="995940" cy="99594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5021092" y="1091492"/>
              <a:ext cx="903086" cy="90308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4000" dirty="0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392089" y="3070651"/>
            <a:ext cx="995940" cy="995940"/>
            <a:chOff x="4974665" y="1045065"/>
            <a:chExt cx="995940" cy="995940"/>
          </a:xfrm>
        </p:grpSpPr>
        <p:sp>
          <p:nvSpPr>
            <p:cNvPr id="41" name="流程图: 联系 16"/>
            <p:cNvSpPr/>
            <p:nvPr/>
          </p:nvSpPr>
          <p:spPr>
            <a:xfrm>
              <a:off x="4974665" y="1045065"/>
              <a:ext cx="995940" cy="99594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5021092" y="1091492"/>
              <a:ext cx="903086" cy="90308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4000" dirty="0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5597408" y="4307400"/>
            <a:ext cx="5468697" cy="1642065"/>
            <a:chOff x="5260127" y="1387965"/>
            <a:chExt cx="3955480" cy="1642065"/>
          </a:xfrm>
        </p:grpSpPr>
        <p:sp>
          <p:nvSpPr>
            <p:cNvPr id="44" name="矩形 43"/>
            <p:cNvSpPr/>
            <p:nvPr/>
          </p:nvSpPr>
          <p:spPr>
            <a:xfrm>
              <a:off x="5260127" y="1829701"/>
              <a:ext cx="395548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solidFill>
                    <a:schemeClr val="accent2"/>
                  </a:solidFill>
                </a:rPr>
                <a:t>也称为控制焦点，代表顺序图中的对象执行一项操作的时期，是顺序图中表示时间段的符号，在这个时间段内对象将执行相应的操作。</a:t>
              </a:r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5260127" y="1387965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chemeClr val="accent2"/>
                  </a:solidFill>
                </a:rPr>
                <a:t>激活</a:t>
              </a:r>
              <a:endParaRPr lang="en-US" altLang="zh-CN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597409" y="5860775"/>
            <a:ext cx="3955480" cy="811068"/>
            <a:chOff x="5260127" y="1387965"/>
            <a:chExt cx="3955480" cy="811068"/>
          </a:xfrm>
        </p:grpSpPr>
        <p:sp>
          <p:nvSpPr>
            <p:cNvPr id="47" name="矩形 46"/>
            <p:cNvSpPr/>
            <p:nvPr/>
          </p:nvSpPr>
          <p:spPr>
            <a:xfrm>
              <a:off x="5260127" y="1829701"/>
              <a:ext cx="395548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solidFill>
                    <a:schemeClr val="accent2"/>
                  </a:solidFill>
                </a:rPr>
                <a:t>是对象之间某种形式的通信。</a:t>
              </a:r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5260127" y="1387965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chemeClr val="accent2"/>
                  </a:solidFill>
                </a:rPr>
                <a:t>消息</a:t>
              </a:r>
              <a:endParaRPr lang="en-US" altLang="zh-CN" sz="24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49" name="矩形 48"/>
          <p:cNvSpPr/>
          <p:nvPr/>
        </p:nvSpPr>
        <p:spPr>
          <a:xfrm>
            <a:off x="89288" y="2070379"/>
            <a:ext cx="424338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顺序图描述了对象之间动态的交互关系，主要体现对象之间动态的交互关系，主要体现对象之间进行信息传递的时间顺序。</a:t>
            </a: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35" grpId="0"/>
      <p:bldP spid="36" grpId="0"/>
      <p:bldP spid="4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796" b="30"/>
          <a:stretch>
            <a:fillRect/>
          </a:stretch>
        </p:blipFill>
        <p:spPr>
          <a:xfrm>
            <a:off x="0" y="2036"/>
            <a:ext cx="4357688" cy="6855964"/>
          </a:xfrm>
          <a:custGeom>
            <a:avLst/>
            <a:gdLst>
              <a:gd name="connsiteX0" fmla="*/ 0 w 6072188"/>
              <a:gd name="connsiteY0" fmla="*/ 0 h 6855964"/>
              <a:gd name="connsiteX1" fmla="*/ 6072188 w 6072188"/>
              <a:gd name="connsiteY1" fmla="*/ 0 h 6855964"/>
              <a:gd name="connsiteX2" fmla="*/ 6072188 w 6072188"/>
              <a:gd name="connsiteY2" fmla="*/ 6855964 h 6855964"/>
              <a:gd name="connsiteX3" fmla="*/ 0 w 6072188"/>
              <a:gd name="connsiteY3" fmla="*/ 6855964 h 68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2188" h="6855964">
                <a:moveTo>
                  <a:pt x="0" y="0"/>
                </a:moveTo>
                <a:lnTo>
                  <a:pt x="6072188" y="0"/>
                </a:lnTo>
                <a:lnTo>
                  <a:pt x="6072188" y="6855964"/>
                </a:lnTo>
                <a:lnTo>
                  <a:pt x="0" y="6855964"/>
                </a:lnTo>
                <a:close/>
              </a:path>
            </a:pathLst>
          </a:custGeom>
        </p:spPr>
      </p:pic>
      <p:sp useBgFill="1">
        <p:nvSpPr>
          <p:cNvPr id="10" name="矩形 9"/>
          <p:cNvSpPr/>
          <p:nvPr/>
        </p:nvSpPr>
        <p:spPr>
          <a:xfrm>
            <a:off x="0" y="2036"/>
            <a:ext cx="4357688" cy="6855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顺序图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2" name="Freeform 147"/>
          <p:cNvSpPr>
            <a:spLocks noEditPoints="1"/>
          </p:cNvSpPr>
          <p:nvPr/>
        </p:nvSpPr>
        <p:spPr bwMode="auto">
          <a:xfrm>
            <a:off x="188793" y="1531442"/>
            <a:ext cx="377156" cy="388700"/>
          </a:xfrm>
          <a:custGeom>
            <a:avLst/>
            <a:gdLst>
              <a:gd name="T0" fmla="*/ 108 w 124"/>
              <a:gd name="T1" fmla="*/ 0 h 128"/>
              <a:gd name="T2" fmla="*/ 16 w 124"/>
              <a:gd name="T3" fmla="*/ 0 h 128"/>
              <a:gd name="T4" fmla="*/ 0 w 124"/>
              <a:gd name="T5" fmla="*/ 16 h 128"/>
              <a:gd name="T6" fmla="*/ 0 w 124"/>
              <a:gd name="T7" fmla="*/ 88 h 128"/>
              <a:gd name="T8" fmla="*/ 16 w 124"/>
              <a:gd name="T9" fmla="*/ 104 h 128"/>
              <a:gd name="T10" fmla="*/ 48 w 124"/>
              <a:gd name="T11" fmla="*/ 104 h 128"/>
              <a:gd name="T12" fmla="*/ 48 w 124"/>
              <a:gd name="T13" fmla="*/ 120 h 128"/>
              <a:gd name="T14" fmla="*/ 40 w 124"/>
              <a:gd name="T15" fmla="*/ 120 h 128"/>
              <a:gd name="T16" fmla="*/ 36 w 124"/>
              <a:gd name="T17" fmla="*/ 124 h 128"/>
              <a:gd name="T18" fmla="*/ 40 w 124"/>
              <a:gd name="T19" fmla="*/ 128 h 128"/>
              <a:gd name="T20" fmla="*/ 88 w 124"/>
              <a:gd name="T21" fmla="*/ 128 h 128"/>
              <a:gd name="T22" fmla="*/ 92 w 124"/>
              <a:gd name="T23" fmla="*/ 124 h 128"/>
              <a:gd name="T24" fmla="*/ 88 w 124"/>
              <a:gd name="T25" fmla="*/ 120 h 128"/>
              <a:gd name="T26" fmla="*/ 80 w 124"/>
              <a:gd name="T27" fmla="*/ 120 h 128"/>
              <a:gd name="T28" fmla="*/ 80 w 124"/>
              <a:gd name="T29" fmla="*/ 104 h 128"/>
              <a:gd name="T30" fmla="*/ 108 w 124"/>
              <a:gd name="T31" fmla="*/ 104 h 128"/>
              <a:gd name="T32" fmla="*/ 124 w 124"/>
              <a:gd name="T33" fmla="*/ 88 h 128"/>
              <a:gd name="T34" fmla="*/ 124 w 124"/>
              <a:gd name="T35" fmla="*/ 16 h 128"/>
              <a:gd name="T36" fmla="*/ 108 w 124"/>
              <a:gd name="T37" fmla="*/ 0 h 128"/>
              <a:gd name="T38" fmla="*/ 72 w 124"/>
              <a:gd name="T39" fmla="*/ 120 h 128"/>
              <a:gd name="T40" fmla="*/ 56 w 124"/>
              <a:gd name="T41" fmla="*/ 120 h 128"/>
              <a:gd name="T42" fmla="*/ 56 w 124"/>
              <a:gd name="T43" fmla="*/ 104 h 128"/>
              <a:gd name="T44" fmla="*/ 72 w 124"/>
              <a:gd name="T45" fmla="*/ 104 h 128"/>
              <a:gd name="T46" fmla="*/ 72 w 124"/>
              <a:gd name="T47" fmla="*/ 120 h 128"/>
              <a:gd name="T48" fmla="*/ 116 w 124"/>
              <a:gd name="T49" fmla="*/ 88 h 128"/>
              <a:gd name="T50" fmla="*/ 108 w 124"/>
              <a:gd name="T51" fmla="*/ 96 h 128"/>
              <a:gd name="T52" fmla="*/ 16 w 124"/>
              <a:gd name="T53" fmla="*/ 96 h 128"/>
              <a:gd name="T54" fmla="*/ 8 w 124"/>
              <a:gd name="T55" fmla="*/ 88 h 128"/>
              <a:gd name="T56" fmla="*/ 8 w 124"/>
              <a:gd name="T57" fmla="*/ 80 h 128"/>
              <a:gd name="T58" fmla="*/ 116 w 124"/>
              <a:gd name="T59" fmla="*/ 80 h 128"/>
              <a:gd name="T60" fmla="*/ 116 w 124"/>
              <a:gd name="T61" fmla="*/ 88 h 128"/>
              <a:gd name="T62" fmla="*/ 116 w 124"/>
              <a:gd name="T63" fmla="*/ 72 h 128"/>
              <a:gd name="T64" fmla="*/ 8 w 124"/>
              <a:gd name="T65" fmla="*/ 72 h 128"/>
              <a:gd name="T66" fmla="*/ 8 w 124"/>
              <a:gd name="T67" fmla="*/ 16 h 128"/>
              <a:gd name="T68" fmla="*/ 16 w 124"/>
              <a:gd name="T69" fmla="*/ 8 h 128"/>
              <a:gd name="T70" fmla="*/ 108 w 124"/>
              <a:gd name="T71" fmla="*/ 8 h 128"/>
              <a:gd name="T72" fmla="*/ 116 w 124"/>
              <a:gd name="T73" fmla="*/ 16 h 128"/>
              <a:gd name="T74" fmla="*/ 116 w 124"/>
              <a:gd name="T75" fmla="*/ 7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128">
                <a:moveTo>
                  <a:pt x="108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7"/>
                  <a:pt x="7" y="104"/>
                  <a:pt x="16" y="104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48" y="120"/>
                  <a:pt x="48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8" y="120"/>
                  <a:pt x="36" y="122"/>
                  <a:pt x="36" y="124"/>
                </a:cubicBezTo>
                <a:cubicBezTo>
                  <a:pt x="36" y="126"/>
                  <a:pt x="38" y="128"/>
                  <a:pt x="40" y="128"/>
                </a:cubicBezTo>
                <a:cubicBezTo>
                  <a:pt x="88" y="128"/>
                  <a:pt x="88" y="128"/>
                  <a:pt x="88" y="128"/>
                </a:cubicBezTo>
                <a:cubicBezTo>
                  <a:pt x="90" y="128"/>
                  <a:pt x="92" y="126"/>
                  <a:pt x="92" y="124"/>
                </a:cubicBezTo>
                <a:cubicBezTo>
                  <a:pt x="92" y="122"/>
                  <a:pt x="90" y="120"/>
                  <a:pt x="88" y="120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108" y="104"/>
                  <a:pt x="108" y="104"/>
                  <a:pt x="108" y="104"/>
                </a:cubicBezTo>
                <a:cubicBezTo>
                  <a:pt x="117" y="104"/>
                  <a:pt x="124" y="97"/>
                  <a:pt x="124" y="88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4" y="7"/>
                  <a:pt x="117" y="0"/>
                  <a:pt x="108" y="0"/>
                </a:cubicBezTo>
                <a:close/>
                <a:moveTo>
                  <a:pt x="72" y="120"/>
                </a:moveTo>
                <a:cubicBezTo>
                  <a:pt x="56" y="120"/>
                  <a:pt x="56" y="120"/>
                  <a:pt x="56" y="120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72" y="104"/>
                  <a:pt x="72" y="104"/>
                  <a:pt x="72" y="104"/>
                </a:cubicBezTo>
                <a:lnTo>
                  <a:pt x="72" y="120"/>
                </a:lnTo>
                <a:close/>
                <a:moveTo>
                  <a:pt x="116" y="88"/>
                </a:moveTo>
                <a:cubicBezTo>
                  <a:pt x="116" y="92"/>
                  <a:pt x="112" y="96"/>
                  <a:pt x="108" y="96"/>
                </a:cubicBezTo>
                <a:cubicBezTo>
                  <a:pt x="16" y="96"/>
                  <a:pt x="16" y="96"/>
                  <a:pt x="16" y="96"/>
                </a:cubicBezTo>
                <a:cubicBezTo>
                  <a:pt x="12" y="96"/>
                  <a:pt x="8" y="92"/>
                  <a:pt x="8" y="88"/>
                </a:cubicBezTo>
                <a:cubicBezTo>
                  <a:pt x="8" y="80"/>
                  <a:pt x="8" y="80"/>
                  <a:pt x="8" y="80"/>
                </a:cubicBezTo>
                <a:cubicBezTo>
                  <a:pt x="116" y="80"/>
                  <a:pt x="116" y="80"/>
                  <a:pt x="116" y="80"/>
                </a:cubicBezTo>
                <a:lnTo>
                  <a:pt x="116" y="88"/>
                </a:lnTo>
                <a:close/>
                <a:moveTo>
                  <a:pt x="116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08" y="8"/>
                  <a:pt x="108" y="8"/>
                  <a:pt x="108" y="8"/>
                </a:cubicBezTo>
                <a:cubicBezTo>
                  <a:pt x="112" y="8"/>
                  <a:pt x="116" y="12"/>
                  <a:pt x="116" y="16"/>
                </a:cubicBezTo>
                <a:lnTo>
                  <a:pt x="116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对象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89288" y="2070379"/>
            <a:ext cx="424338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4F4F4F"/>
                </a:solidFill>
                <a:latin typeface="-apple-system"/>
              </a:rPr>
              <a:t>1.</a:t>
            </a:r>
            <a:r>
              <a:rPr lang="zh-CN" altLang="en-US" dirty="0" smtClean="0">
                <a:solidFill>
                  <a:srgbClr val="4F4F4F"/>
                </a:solidFill>
                <a:latin typeface="-apple-system"/>
              </a:rPr>
              <a:t>特定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行为和属性的</a:t>
            </a:r>
            <a:r>
              <a:rPr lang="zh-CN" altLang="en-US" dirty="0" smtClean="0">
                <a:solidFill>
                  <a:srgbClr val="4F4F4F"/>
                </a:solidFill>
                <a:latin typeface="-apple-system"/>
              </a:rPr>
              <a:t>集合</a:t>
            </a:r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r>
              <a:rPr lang="en-US" altLang="zh-CN" dirty="0" smtClean="0">
                <a:solidFill>
                  <a:srgbClr val="4F4F4F"/>
                </a:solidFill>
                <a:latin typeface="-apple-system"/>
              </a:rPr>
              <a:t>2.</a:t>
            </a:r>
            <a:r>
              <a:rPr lang="zh-CN" altLang="en-US" dirty="0" smtClean="0">
                <a:solidFill>
                  <a:srgbClr val="4F4F4F"/>
                </a:solidFill>
                <a:latin typeface="-apple-system"/>
              </a:rPr>
              <a:t>矩形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表示，名字加</a:t>
            </a:r>
            <a:r>
              <a:rPr lang="zh-CN" altLang="en-US" dirty="0" smtClean="0">
                <a:solidFill>
                  <a:srgbClr val="4F4F4F"/>
                </a:solidFill>
                <a:latin typeface="-apple-system"/>
              </a:rPr>
              <a:t>下划线</a:t>
            </a:r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r>
              <a:rPr lang="en-US" altLang="zh-CN" dirty="0" smtClean="0">
                <a:solidFill>
                  <a:srgbClr val="4F4F4F"/>
                </a:solidFill>
                <a:latin typeface="-apple-system"/>
              </a:rPr>
              <a:t>3.</a:t>
            </a:r>
            <a:r>
              <a:rPr lang="zh-CN" altLang="en-US" dirty="0" smtClean="0">
                <a:solidFill>
                  <a:srgbClr val="4F4F4F"/>
                </a:solidFill>
                <a:latin typeface="-apple-system"/>
              </a:rPr>
              <a:t>三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种表现形式：对象名：类名 ：</a:t>
            </a:r>
            <a:r>
              <a:rPr lang="zh-CN" altLang="en-US" dirty="0" smtClean="0">
                <a:solidFill>
                  <a:srgbClr val="4F4F4F"/>
                </a:solidFill>
                <a:latin typeface="-apple-system"/>
              </a:rPr>
              <a:t>类型</a:t>
            </a:r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r>
              <a:rPr lang="en-US" altLang="zh-CN" dirty="0" smtClean="0">
                <a:solidFill>
                  <a:srgbClr val="4F4F4F"/>
                </a:solidFill>
                <a:latin typeface="-apple-system"/>
              </a:rPr>
              <a:t>4.</a:t>
            </a:r>
            <a:r>
              <a:rPr lang="zh-CN" altLang="en-US" dirty="0" smtClean="0">
                <a:solidFill>
                  <a:srgbClr val="4F4F4F"/>
                </a:solidFill>
                <a:latin typeface="-apple-system"/>
              </a:rPr>
              <a:t>对象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可以细分为：参与者，边界类，控制类，实体类</a:t>
            </a: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931" y="2070379"/>
            <a:ext cx="2179320" cy="1706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5" grpId="0"/>
      <p:bldP spid="4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796" b="30"/>
          <a:stretch>
            <a:fillRect/>
          </a:stretch>
        </p:blipFill>
        <p:spPr>
          <a:xfrm>
            <a:off x="0" y="2036"/>
            <a:ext cx="4357688" cy="6855964"/>
          </a:xfrm>
          <a:custGeom>
            <a:avLst/>
            <a:gdLst>
              <a:gd name="connsiteX0" fmla="*/ 0 w 6072188"/>
              <a:gd name="connsiteY0" fmla="*/ 0 h 6855964"/>
              <a:gd name="connsiteX1" fmla="*/ 6072188 w 6072188"/>
              <a:gd name="connsiteY1" fmla="*/ 0 h 6855964"/>
              <a:gd name="connsiteX2" fmla="*/ 6072188 w 6072188"/>
              <a:gd name="connsiteY2" fmla="*/ 6855964 h 6855964"/>
              <a:gd name="connsiteX3" fmla="*/ 0 w 6072188"/>
              <a:gd name="connsiteY3" fmla="*/ 6855964 h 68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2188" h="6855964">
                <a:moveTo>
                  <a:pt x="0" y="0"/>
                </a:moveTo>
                <a:lnTo>
                  <a:pt x="6072188" y="0"/>
                </a:lnTo>
                <a:lnTo>
                  <a:pt x="6072188" y="6855964"/>
                </a:lnTo>
                <a:lnTo>
                  <a:pt x="0" y="6855964"/>
                </a:lnTo>
                <a:close/>
              </a:path>
            </a:pathLst>
          </a:custGeom>
        </p:spPr>
      </p:pic>
      <p:sp useBgFill="1">
        <p:nvSpPr>
          <p:cNvPr id="10" name="矩形 9"/>
          <p:cNvSpPr/>
          <p:nvPr/>
        </p:nvSpPr>
        <p:spPr>
          <a:xfrm>
            <a:off x="0" y="2036"/>
            <a:ext cx="4357688" cy="6855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顺序图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2" name="Freeform 147"/>
          <p:cNvSpPr>
            <a:spLocks noEditPoints="1"/>
          </p:cNvSpPr>
          <p:nvPr/>
        </p:nvSpPr>
        <p:spPr bwMode="auto">
          <a:xfrm>
            <a:off x="188793" y="1531442"/>
            <a:ext cx="377156" cy="388700"/>
          </a:xfrm>
          <a:custGeom>
            <a:avLst/>
            <a:gdLst>
              <a:gd name="T0" fmla="*/ 108 w 124"/>
              <a:gd name="T1" fmla="*/ 0 h 128"/>
              <a:gd name="T2" fmla="*/ 16 w 124"/>
              <a:gd name="T3" fmla="*/ 0 h 128"/>
              <a:gd name="T4" fmla="*/ 0 w 124"/>
              <a:gd name="T5" fmla="*/ 16 h 128"/>
              <a:gd name="T6" fmla="*/ 0 w 124"/>
              <a:gd name="T7" fmla="*/ 88 h 128"/>
              <a:gd name="T8" fmla="*/ 16 w 124"/>
              <a:gd name="T9" fmla="*/ 104 h 128"/>
              <a:gd name="T10" fmla="*/ 48 w 124"/>
              <a:gd name="T11" fmla="*/ 104 h 128"/>
              <a:gd name="T12" fmla="*/ 48 w 124"/>
              <a:gd name="T13" fmla="*/ 120 h 128"/>
              <a:gd name="T14" fmla="*/ 40 w 124"/>
              <a:gd name="T15" fmla="*/ 120 h 128"/>
              <a:gd name="T16" fmla="*/ 36 w 124"/>
              <a:gd name="T17" fmla="*/ 124 h 128"/>
              <a:gd name="T18" fmla="*/ 40 w 124"/>
              <a:gd name="T19" fmla="*/ 128 h 128"/>
              <a:gd name="T20" fmla="*/ 88 w 124"/>
              <a:gd name="T21" fmla="*/ 128 h 128"/>
              <a:gd name="T22" fmla="*/ 92 w 124"/>
              <a:gd name="T23" fmla="*/ 124 h 128"/>
              <a:gd name="T24" fmla="*/ 88 w 124"/>
              <a:gd name="T25" fmla="*/ 120 h 128"/>
              <a:gd name="T26" fmla="*/ 80 w 124"/>
              <a:gd name="T27" fmla="*/ 120 h 128"/>
              <a:gd name="T28" fmla="*/ 80 w 124"/>
              <a:gd name="T29" fmla="*/ 104 h 128"/>
              <a:gd name="T30" fmla="*/ 108 w 124"/>
              <a:gd name="T31" fmla="*/ 104 h 128"/>
              <a:gd name="T32" fmla="*/ 124 w 124"/>
              <a:gd name="T33" fmla="*/ 88 h 128"/>
              <a:gd name="T34" fmla="*/ 124 w 124"/>
              <a:gd name="T35" fmla="*/ 16 h 128"/>
              <a:gd name="T36" fmla="*/ 108 w 124"/>
              <a:gd name="T37" fmla="*/ 0 h 128"/>
              <a:gd name="T38" fmla="*/ 72 w 124"/>
              <a:gd name="T39" fmla="*/ 120 h 128"/>
              <a:gd name="T40" fmla="*/ 56 w 124"/>
              <a:gd name="T41" fmla="*/ 120 h 128"/>
              <a:gd name="T42" fmla="*/ 56 w 124"/>
              <a:gd name="T43" fmla="*/ 104 h 128"/>
              <a:gd name="T44" fmla="*/ 72 w 124"/>
              <a:gd name="T45" fmla="*/ 104 h 128"/>
              <a:gd name="T46" fmla="*/ 72 w 124"/>
              <a:gd name="T47" fmla="*/ 120 h 128"/>
              <a:gd name="T48" fmla="*/ 116 w 124"/>
              <a:gd name="T49" fmla="*/ 88 h 128"/>
              <a:gd name="T50" fmla="*/ 108 w 124"/>
              <a:gd name="T51" fmla="*/ 96 h 128"/>
              <a:gd name="T52" fmla="*/ 16 w 124"/>
              <a:gd name="T53" fmla="*/ 96 h 128"/>
              <a:gd name="T54" fmla="*/ 8 w 124"/>
              <a:gd name="T55" fmla="*/ 88 h 128"/>
              <a:gd name="T56" fmla="*/ 8 w 124"/>
              <a:gd name="T57" fmla="*/ 80 h 128"/>
              <a:gd name="T58" fmla="*/ 116 w 124"/>
              <a:gd name="T59" fmla="*/ 80 h 128"/>
              <a:gd name="T60" fmla="*/ 116 w 124"/>
              <a:gd name="T61" fmla="*/ 88 h 128"/>
              <a:gd name="T62" fmla="*/ 116 w 124"/>
              <a:gd name="T63" fmla="*/ 72 h 128"/>
              <a:gd name="T64" fmla="*/ 8 w 124"/>
              <a:gd name="T65" fmla="*/ 72 h 128"/>
              <a:gd name="T66" fmla="*/ 8 w 124"/>
              <a:gd name="T67" fmla="*/ 16 h 128"/>
              <a:gd name="T68" fmla="*/ 16 w 124"/>
              <a:gd name="T69" fmla="*/ 8 h 128"/>
              <a:gd name="T70" fmla="*/ 108 w 124"/>
              <a:gd name="T71" fmla="*/ 8 h 128"/>
              <a:gd name="T72" fmla="*/ 116 w 124"/>
              <a:gd name="T73" fmla="*/ 16 h 128"/>
              <a:gd name="T74" fmla="*/ 116 w 124"/>
              <a:gd name="T75" fmla="*/ 7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128">
                <a:moveTo>
                  <a:pt x="108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7"/>
                  <a:pt x="7" y="104"/>
                  <a:pt x="16" y="104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48" y="120"/>
                  <a:pt x="48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8" y="120"/>
                  <a:pt x="36" y="122"/>
                  <a:pt x="36" y="124"/>
                </a:cubicBezTo>
                <a:cubicBezTo>
                  <a:pt x="36" y="126"/>
                  <a:pt x="38" y="128"/>
                  <a:pt x="40" y="128"/>
                </a:cubicBezTo>
                <a:cubicBezTo>
                  <a:pt x="88" y="128"/>
                  <a:pt x="88" y="128"/>
                  <a:pt x="88" y="128"/>
                </a:cubicBezTo>
                <a:cubicBezTo>
                  <a:pt x="90" y="128"/>
                  <a:pt x="92" y="126"/>
                  <a:pt x="92" y="124"/>
                </a:cubicBezTo>
                <a:cubicBezTo>
                  <a:pt x="92" y="122"/>
                  <a:pt x="90" y="120"/>
                  <a:pt x="88" y="120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108" y="104"/>
                  <a:pt x="108" y="104"/>
                  <a:pt x="108" y="104"/>
                </a:cubicBezTo>
                <a:cubicBezTo>
                  <a:pt x="117" y="104"/>
                  <a:pt x="124" y="97"/>
                  <a:pt x="124" y="88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4" y="7"/>
                  <a:pt x="117" y="0"/>
                  <a:pt x="108" y="0"/>
                </a:cubicBezTo>
                <a:close/>
                <a:moveTo>
                  <a:pt x="72" y="120"/>
                </a:moveTo>
                <a:cubicBezTo>
                  <a:pt x="56" y="120"/>
                  <a:pt x="56" y="120"/>
                  <a:pt x="56" y="120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72" y="104"/>
                  <a:pt x="72" y="104"/>
                  <a:pt x="72" y="104"/>
                </a:cubicBezTo>
                <a:lnTo>
                  <a:pt x="72" y="120"/>
                </a:lnTo>
                <a:close/>
                <a:moveTo>
                  <a:pt x="116" y="88"/>
                </a:moveTo>
                <a:cubicBezTo>
                  <a:pt x="116" y="92"/>
                  <a:pt x="112" y="96"/>
                  <a:pt x="108" y="96"/>
                </a:cubicBezTo>
                <a:cubicBezTo>
                  <a:pt x="16" y="96"/>
                  <a:pt x="16" y="96"/>
                  <a:pt x="16" y="96"/>
                </a:cubicBezTo>
                <a:cubicBezTo>
                  <a:pt x="12" y="96"/>
                  <a:pt x="8" y="92"/>
                  <a:pt x="8" y="88"/>
                </a:cubicBezTo>
                <a:cubicBezTo>
                  <a:pt x="8" y="80"/>
                  <a:pt x="8" y="80"/>
                  <a:pt x="8" y="80"/>
                </a:cubicBezTo>
                <a:cubicBezTo>
                  <a:pt x="116" y="80"/>
                  <a:pt x="116" y="80"/>
                  <a:pt x="116" y="80"/>
                </a:cubicBezTo>
                <a:lnTo>
                  <a:pt x="116" y="88"/>
                </a:lnTo>
                <a:close/>
                <a:moveTo>
                  <a:pt x="116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08" y="8"/>
                  <a:pt x="108" y="8"/>
                  <a:pt x="108" y="8"/>
                </a:cubicBezTo>
                <a:cubicBezTo>
                  <a:pt x="112" y="8"/>
                  <a:pt x="116" y="12"/>
                  <a:pt x="116" y="16"/>
                </a:cubicBezTo>
                <a:lnTo>
                  <a:pt x="116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生命线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89288" y="2070379"/>
            <a:ext cx="424338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描述对象的存在周期</a:t>
            </a:r>
          </a:p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        在顺序图中，生命线位于每个对象的底部中心位置，显示为一条垂直的虚线，与时间轴平行，带有一个显示对象的头符号。</a:t>
            </a:r>
          </a:p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       对象在生命线上两种状态：休眠和激活</a:t>
            </a: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380" y="2070379"/>
            <a:ext cx="1257300" cy="2164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5" grpId="0"/>
      <p:bldP spid="4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796" b="30"/>
          <a:stretch>
            <a:fillRect/>
          </a:stretch>
        </p:blipFill>
        <p:spPr>
          <a:xfrm>
            <a:off x="0" y="2036"/>
            <a:ext cx="4357688" cy="6855964"/>
          </a:xfrm>
          <a:custGeom>
            <a:avLst/>
            <a:gdLst>
              <a:gd name="connsiteX0" fmla="*/ 0 w 6072188"/>
              <a:gd name="connsiteY0" fmla="*/ 0 h 6855964"/>
              <a:gd name="connsiteX1" fmla="*/ 6072188 w 6072188"/>
              <a:gd name="connsiteY1" fmla="*/ 0 h 6855964"/>
              <a:gd name="connsiteX2" fmla="*/ 6072188 w 6072188"/>
              <a:gd name="connsiteY2" fmla="*/ 6855964 h 6855964"/>
              <a:gd name="connsiteX3" fmla="*/ 0 w 6072188"/>
              <a:gd name="connsiteY3" fmla="*/ 6855964 h 68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2188" h="6855964">
                <a:moveTo>
                  <a:pt x="0" y="0"/>
                </a:moveTo>
                <a:lnTo>
                  <a:pt x="6072188" y="0"/>
                </a:lnTo>
                <a:lnTo>
                  <a:pt x="6072188" y="6855964"/>
                </a:lnTo>
                <a:lnTo>
                  <a:pt x="0" y="6855964"/>
                </a:lnTo>
                <a:close/>
              </a:path>
            </a:pathLst>
          </a:custGeom>
        </p:spPr>
      </p:pic>
      <p:sp useBgFill="1">
        <p:nvSpPr>
          <p:cNvPr id="10" name="矩形 9"/>
          <p:cNvSpPr/>
          <p:nvPr/>
        </p:nvSpPr>
        <p:spPr>
          <a:xfrm>
            <a:off x="0" y="2036"/>
            <a:ext cx="4357688" cy="6855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顺序图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2" name="Freeform 147"/>
          <p:cNvSpPr>
            <a:spLocks noEditPoints="1"/>
          </p:cNvSpPr>
          <p:nvPr/>
        </p:nvSpPr>
        <p:spPr bwMode="auto">
          <a:xfrm>
            <a:off x="188793" y="1531442"/>
            <a:ext cx="377156" cy="388700"/>
          </a:xfrm>
          <a:custGeom>
            <a:avLst/>
            <a:gdLst>
              <a:gd name="T0" fmla="*/ 108 w 124"/>
              <a:gd name="T1" fmla="*/ 0 h 128"/>
              <a:gd name="T2" fmla="*/ 16 w 124"/>
              <a:gd name="T3" fmla="*/ 0 h 128"/>
              <a:gd name="T4" fmla="*/ 0 w 124"/>
              <a:gd name="T5" fmla="*/ 16 h 128"/>
              <a:gd name="T6" fmla="*/ 0 w 124"/>
              <a:gd name="T7" fmla="*/ 88 h 128"/>
              <a:gd name="T8" fmla="*/ 16 w 124"/>
              <a:gd name="T9" fmla="*/ 104 h 128"/>
              <a:gd name="T10" fmla="*/ 48 w 124"/>
              <a:gd name="T11" fmla="*/ 104 h 128"/>
              <a:gd name="T12" fmla="*/ 48 w 124"/>
              <a:gd name="T13" fmla="*/ 120 h 128"/>
              <a:gd name="T14" fmla="*/ 40 w 124"/>
              <a:gd name="T15" fmla="*/ 120 h 128"/>
              <a:gd name="T16" fmla="*/ 36 w 124"/>
              <a:gd name="T17" fmla="*/ 124 h 128"/>
              <a:gd name="T18" fmla="*/ 40 w 124"/>
              <a:gd name="T19" fmla="*/ 128 h 128"/>
              <a:gd name="T20" fmla="*/ 88 w 124"/>
              <a:gd name="T21" fmla="*/ 128 h 128"/>
              <a:gd name="T22" fmla="*/ 92 w 124"/>
              <a:gd name="T23" fmla="*/ 124 h 128"/>
              <a:gd name="T24" fmla="*/ 88 w 124"/>
              <a:gd name="T25" fmla="*/ 120 h 128"/>
              <a:gd name="T26" fmla="*/ 80 w 124"/>
              <a:gd name="T27" fmla="*/ 120 h 128"/>
              <a:gd name="T28" fmla="*/ 80 w 124"/>
              <a:gd name="T29" fmla="*/ 104 h 128"/>
              <a:gd name="T30" fmla="*/ 108 w 124"/>
              <a:gd name="T31" fmla="*/ 104 h 128"/>
              <a:gd name="T32" fmla="*/ 124 w 124"/>
              <a:gd name="T33" fmla="*/ 88 h 128"/>
              <a:gd name="T34" fmla="*/ 124 w 124"/>
              <a:gd name="T35" fmla="*/ 16 h 128"/>
              <a:gd name="T36" fmla="*/ 108 w 124"/>
              <a:gd name="T37" fmla="*/ 0 h 128"/>
              <a:gd name="T38" fmla="*/ 72 w 124"/>
              <a:gd name="T39" fmla="*/ 120 h 128"/>
              <a:gd name="T40" fmla="*/ 56 w 124"/>
              <a:gd name="T41" fmla="*/ 120 h 128"/>
              <a:gd name="T42" fmla="*/ 56 w 124"/>
              <a:gd name="T43" fmla="*/ 104 h 128"/>
              <a:gd name="T44" fmla="*/ 72 w 124"/>
              <a:gd name="T45" fmla="*/ 104 h 128"/>
              <a:gd name="T46" fmla="*/ 72 w 124"/>
              <a:gd name="T47" fmla="*/ 120 h 128"/>
              <a:gd name="T48" fmla="*/ 116 w 124"/>
              <a:gd name="T49" fmla="*/ 88 h 128"/>
              <a:gd name="T50" fmla="*/ 108 w 124"/>
              <a:gd name="T51" fmla="*/ 96 h 128"/>
              <a:gd name="T52" fmla="*/ 16 w 124"/>
              <a:gd name="T53" fmla="*/ 96 h 128"/>
              <a:gd name="T54" fmla="*/ 8 w 124"/>
              <a:gd name="T55" fmla="*/ 88 h 128"/>
              <a:gd name="T56" fmla="*/ 8 w 124"/>
              <a:gd name="T57" fmla="*/ 80 h 128"/>
              <a:gd name="T58" fmla="*/ 116 w 124"/>
              <a:gd name="T59" fmla="*/ 80 h 128"/>
              <a:gd name="T60" fmla="*/ 116 w 124"/>
              <a:gd name="T61" fmla="*/ 88 h 128"/>
              <a:gd name="T62" fmla="*/ 116 w 124"/>
              <a:gd name="T63" fmla="*/ 72 h 128"/>
              <a:gd name="T64" fmla="*/ 8 w 124"/>
              <a:gd name="T65" fmla="*/ 72 h 128"/>
              <a:gd name="T66" fmla="*/ 8 w 124"/>
              <a:gd name="T67" fmla="*/ 16 h 128"/>
              <a:gd name="T68" fmla="*/ 16 w 124"/>
              <a:gd name="T69" fmla="*/ 8 h 128"/>
              <a:gd name="T70" fmla="*/ 108 w 124"/>
              <a:gd name="T71" fmla="*/ 8 h 128"/>
              <a:gd name="T72" fmla="*/ 116 w 124"/>
              <a:gd name="T73" fmla="*/ 16 h 128"/>
              <a:gd name="T74" fmla="*/ 116 w 124"/>
              <a:gd name="T75" fmla="*/ 7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128">
                <a:moveTo>
                  <a:pt x="108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7"/>
                  <a:pt x="7" y="104"/>
                  <a:pt x="16" y="104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48" y="120"/>
                  <a:pt x="48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8" y="120"/>
                  <a:pt x="36" y="122"/>
                  <a:pt x="36" y="124"/>
                </a:cubicBezTo>
                <a:cubicBezTo>
                  <a:pt x="36" y="126"/>
                  <a:pt x="38" y="128"/>
                  <a:pt x="40" y="128"/>
                </a:cubicBezTo>
                <a:cubicBezTo>
                  <a:pt x="88" y="128"/>
                  <a:pt x="88" y="128"/>
                  <a:pt x="88" y="128"/>
                </a:cubicBezTo>
                <a:cubicBezTo>
                  <a:pt x="90" y="128"/>
                  <a:pt x="92" y="126"/>
                  <a:pt x="92" y="124"/>
                </a:cubicBezTo>
                <a:cubicBezTo>
                  <a:pt x="92" y="122"/>
                  <a:pt x="90" y="120"/>
                  <a:pt x="88" y="120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108" y="104"/>
                  <a:pt x="108" y="104"/>
                  <a:pt x="108" y="104"/>
                </a:cubicBezTo>
                <a:cubicBezTo>
                  <a:pt x="117" y="104"/>
                  <a:pt x="124" y="97"/>
                  <a:pt x="124" y="88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4" y="7"/>
                  <a:pt x="117" y="0"/>
                  <a:pt x="108" y="0"/>
                </a:cubicBezTo>
                <a:close/>
                <a:moveTo>
                  <a:pt x="72" y="120"/>
                </a:moveTo>
                <a:cubicBezTo>
                  <a:pt x="56" y="120"/>
                  <a:pt x="56" y="120"/>
                  <a:pt x="56" y="120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72" y="104"/>
                  <a:pt x="72" y="104"/>
                  <a:pt x="72" y="104"/>
                </a:cubicBezTo>
                <a:lnTo>
                  <a:pt x="72" y="120"/>
                </a:lnTo>
                <a:close/>
                <a:moveTo>
                  <a:pt x="116" y="88"/>
                </a:moveTo>
                <a:cubicBezTo>
                  <a:pt x="116" y="92"/>
                  <a:pt x="112" y="96"/>
                  <a:pt x="108" y="96"/>
                </a:cubicBezTo>
                <a:cubicBezTo>
                  <a:pt x="16" y="96"/>
                  <a:pt x="16" y="96"/>
                  <a:pt x="16" y="96"/>
                </a:cubicBezTo>
                <a:cubicBezTo>
                  <a:pt x="12" y="96"/>
                  <a:pt x="8" y="92"/>
                  <a:pt x="8" y="88"/>
                </a:cubicBezTo>
                <a:cubicBezTo>
                  <a:pt x="8" y="80"/>
                  <a:pt x="8" y="80"/>
                  <a:pt x="8" y="80"/>
                </a:cubicBezTo>
                <a:cubicBezTo>
                  <a:pt x="116" y="80"/>
                  <a:pt x="116" y="80"/>
                  <a:pt x="116" y="80"/>
                </a:cubicBezTo>
                <a:lnTo>
                  <a:pt x="116" y="88"/>
                </a:lnTo>
                <a:close/>
                <a:moveTo>
                  <a:pt x="116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08" y="8"/>
                  <a:pt x="108" y="8"/>
                  <a:pt x="108" y="8"/>
                </a:cubicBezTo>
                <a:cubicBezTo>
                  <a:pt x="112" y="8"/>
                  <a:pt x="116" y="12"/>
                  <a:pt x="116" y="16"/>
                </a:cubicBezTo>
                <a:lnTo>
                  <a:pt x="116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激活</a:t>
            </a:r>
          </a:p>
        </p:txBody>
      </p:sp>
      <p:sp>
        <p:nvSpPr>
          <p:cNvPr id="49" name="矩形 48"/>
          <p:cNvSpPr/>
          <p:nvPr/>
        </p:nvSpPr>
        <p:spPr>
          <a:xfrm>
            <a:off x="89288" y="2070379"/>
            <a:ext cx="424338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表示一个对象执行一个动作所经历的时间段，既可以是直接执行，也可以是安排下级过程执行。同时，激活也可以表示对应对象在这段时间内不是空闲的，它正在完成某个任务，或正被占用。</a:t>
            </a: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表示方法</a:t>
            </a: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: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狭窄矩形</a:t>
            </a: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641" y="2531311"/>
            <a:ext cx="1719675" cy="18167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5" grpId="0"/>
      <p:bldP spid="4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796" b="30"/>
          <a:stretch>
            <a:fillRect/>
          </a:stretch>
        </p:blipFill>
        <p:spPr>
          <a:xfrm>
            <a:off x="0" y="2036"/>
            <a:ext cx="4357688" cy="6855964"/>
          </a:xfrm>
          <a:custGeom>
            <a:avLst/>
            <a:gdLst>
              <a:gd name="connsiteX0" fmla="*/ 0 w 6072188"/>
              <a:gd name="connsiteY0" fmla="*/ 0 h 6855964"/>
              <a:gd name="connsiteX1" fmla="*/ 6072188 w 6072188"/>
              <a:gd name="connsiteY1" fmla="*/ 0 h 6855964"/>
              <a:gd name="connsiteX2" fmla="*/ 6072188 w 6072188"/>
              <a:gd name="connsiteY2" fmla="*/ 6855964 h 6855964"/>
              <a:gd name="connsiteX3" fmla="*/ 0 w 6072188"/>
              <a:gd name="connsiteY3" fmla="*/ 6855964 h 68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2188" h="6855964">
                <a:moveTo>
                  <a:pt x="0" y="0"/>
                </a:moveTo>
                <a:lnTo>
                  <a:pt x="6072188" y="0"/>
                </a:lnTo>
                <a:lnTo>
                  <a:pt x="6072188" y="6855964"/>
                </a:lnTo>
                <a:lnTo>
                  <a:pt x="0" y="6855964"/>
                </a:lnTo>
                <a:close/>
              </a:path>
            </a:pathLst>
          </a:custGeom>
        </p:spPr>
      </p:pic>
      <p:sp useBgFill="1">
        <p:nvSpPr>
          <p:cNvPr id="10" name="矩形 9"/>
          <p:cNvSpPr/>
          <p:nvPr/>
        </p:nvSpPr>
        <p:spPr>
          <a:xfrm>
            <a:off x="0" y="2036"/>
            <a:ext cx="4357688" cy="6855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顺序图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2" name="Freeform 147"/>
          <p:cNvSpPr>
            <a:spLocks noEditPoints="1"/>
          </p:cNvSpPr>
          <p:nvPr/>
        </p:nvSpPr>
        <p:spPr bwMode="auto">
          <a:xfrm>
            <a:off x="188793" y="1531442"/>
            <a:ext cx="377156" cy="388700"/>
          </a:xfrm>
          <a:custGeom>
            <a:avLst/>
            <a:gdLst>
              <a:gd name="T0" fmla="*/ 108 w 124"/>
              <a:gd name="T1" fmla="*/ 0 h 128"/>
              <a:gd name="T2" fmla="*/ 16 w 124"/>
              <a:gd name="T3" fmla="*/ 0 h 128"/>
              <a:gd name="T4" fmla="*/ 0 w 124"/>
              <a:gd name="T5" fmla="*/ 16 h 128"/>
              <a:gd name="T6" fmla="*/ 0 w 124"/>
              <a:gd name="T7" fmla="*/ 88 h 128"/>
              <a:gd name="T8" fmla="*/ 16 w 124"/>
              <a:gd name="T9" fmla="*/ 104 h 128"/>
              <a:gd name="T10" fmla="*/ 48 w 124"/>
              <a:gd name="T11" fmla="*/ 104 h 128"/>
              <a:gd name="T12" fmla="*/ 48 w 124"/>
              <a:gd name="T13" fmla="*/ 120 h 128"/>
              <a:gd name="T14" fmla="*/ 40 w 124"/>
              <a:gd name="T15" fmla="*/ 120 h 128"/>
              <a:gd name="T16" fmla="*/ 36 w 124"/>
              <a:gd name="T17" fmla="*/ 124 h 128"/>
              <a:gd name="T18" fmla="*/ 40 w 124"/>
              <a:gd name="T19" fmla="*/ 128 h 128"/>
              <a:gd name="T20" fmla="*/ 88 w 124"/>
              <a:gd name="T21" fmla="*/ 128 h 128"/>
              <a:gd name="T22" fmla="*/ 92 w 124"/>
              <a:gd name="T23" fmla="*/ 124 h 128"/>
              <a:gd name="T24" fmla="*/ 88 w 124"/>
              <a:gd name="T25" fmla="*/ 120 h 128"/>
              <a:gd name="T26" fmla="*/ 80 w 124"/>
              <a:gd name="T27" fmla="*/ 120 h 128"/>
              <a:gd name="T28" fmla="*/ 80 w 124"/>
              <a:gd name="T29" fmla="*/ 104 h 128"/>
              <a:gd name="T30" fmla="*/ 108 w 124"/>
              <a:gd name="T31" fmla="*/ 104 h 128"/>
              <a:gd name="T32" fmla="*/ 124 w 124"/>
              <a:gd name="T33" fmla="*/ 88 h 128"/>
              <a:gd name="T34" fmla="*/ 124 w 124"/>
              <a:gd name="T35" fmla="*/ 16 h 128"/>
              <a:gd name="T36" fmla="*/ 108 w 124"/>
              <a:gd name="T37" fmla="*/ 0 h 128"/>
              <a:gd name="T38" fmla="*/ 72 w 124"/>
              <a:gd name="T39" fmla="*/ 120 h 128"/>
              <a:gd name="T40" fmla="*/ 56 w 124"/>
              <a:gd name="T41" fmla="*/ 120 h 128"/>
              <a:gd name="T42" fmla="*/ 56 w 124"/>
              <a:gd name="T43" fmla="*/ 104 h 128"/>
              <a:gd name="T44" fmla="*/ 72 w 124"/>
              <a:gd name="T45" fmla="*/ 104 h 128"/>
              <a:gd name="T46" fmla="*/ 72 w 124"/>
              <a:gd name="T47" fmla="*/ 120 h 128"/>
              <a:gd name="T48" fmla="*/ 116 w 124"/>
              <a:gd name="T49" fmla="*/ 88 h 128"/>
              <a:gd name="T50" fmla="*/ 108 w 124"/>
              <a:gd name="T51" fmla="*/ 96 h 128"/>
              <a:gd name="T52" fmla="*/ 16 w 124"/>
              <a:gd name="T53" fmla="*/ 96 h 128"/>
              <a:gd name="T54" fmla="*/ 8 w 124"/>
              <a:gd name="T55" fmla="*/ 88 h 128"/>
              <a:gd name="T56" fmla="*/ 8 w 124"/>
              <a:gd name="T57" fmla="*/ 80 h 128"/>
              <a:gd name="T58" fmla="*/ 116 w 124"/>
              <a:gd name="T59" fmla="*/ 80 h 128"/>
              <a:gd name="T60" fmla="*/ 116 w 124"/>
              <a:gd name="T61" fmla="*/ 88 h 128"/>
              <a:gd name="T62" fmla="*/ 116 w 124"/>
              <a:gd name="T63" fmla="*/ 72 h 128"/>
              <a:gd name="T64" fmla="*/ 8 w 124"/>
              <a:gd name="T65" fmla="*/ 72 h 128"/>
              <a:gd name="T66" fmla="*/ 8 w 124"/>
              <a:gd name="T67" fmla="*/ 16 h 128"/>
              <a:gd name="T68" fmla="*/ 16 w 124"/>
              <a:gd name="T69" fmla="*/ 8 h 128"/>
              <a:gd name="T70" fmla="*/ 108 w 124"/>
              <a:gd name="T71" fmla="*/ 8 h 128"/>
              <a:gd name="T72" fmla="*/ 116 w 124"/>
              <a:gd name="T73" fmla="*/ 16 h 128"/>
              <a:gd name="T74" fmla="*/ 116 w 124"/>
              <a:gd name="T75" fmla="*/ 7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128">
                <a:moveTo>
                  <a:pt x="108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7"/>
                  <a:pt x="7" y="104"/>
                  <a:pt x="16" y="104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48" y="120"/>
                  <a:pt x="48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8" y="120"/>
                  <a:pt x="36" y="122"/>
                  <a:pt x="36" y="124"/>
                </a:cubicBezTo>
                <a:cubicBezTo>
                  <a:pt x="36" y="126"/>
                  <a:pt x="38" y="128"/>
                  <a:pt x="40" y="128"/>
                </a:cubicBezTo>
                <a:cubicBezTo>
                  <a:pt x="88" y="128"/>
                  <a:pt x="88" y="128"/>
                  <a:pt x="88" y="128"/>
                </a:cubicBezTo>
                <a:cubicBezTo>
                  <a:pt x="90" y="128"/>
                  <a:pt x="92" y="126"/>
                  <a:pt x="92" y="124"/>
                </a:cubicBezTo>
                <a:cubicBezTo>
                  <a:pt x="92" y="122"/>
                  <a:pt x="90" y="120"/>
                  <a:pt x="88" y="120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108" y="104"/>
                  <a:pt x="108" y="104"/>
                  <a:pt x="108" y="104"/>
                </a:cubicBezTo>
                <a:cubicBezTo>
                  <a:pt x="117" y="104"/>
                  <a:pt x="124" y="97"/>
                  <a:pt x="124" y="88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4" y="7"/>
                  <a:pt x="117" y="0"/>
                  <a:pt x="108" y="0"/>
                </a:cubicBezTo>
                <a:close/>
                <a:moveTo>
                  <a:pt x="72" y="120"/>
                </a:moveTo>
                <a:cubicBezTo>
                  <a:pt x="56" y="120"/>
                  <a:pt x="56" y="120"/>
                  <a:pt x="56" y="120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72" y="104"/>
                  <a:pt x="72" y="104"/>
                  <a:pt x="72" y="104"/>
                </a:cubicBezTo>
                <a:lnTo>
                  <a:pt x="72" y="120"/>
                </a:lnTo>
                <a:close/>
                <a:moveTo>
                  <a:pt x="116" y="88"/>
                </a:moveTo>
                <a:cubicBezTo>
                  <a:pt x="116" y="92"/>
                  <a:pt x="112" y="96"/>
                  <a:pt x="108" y="96"/>
                </a:cubicBezTo>
                <a:cubicBezTo>
                  <a:pt x="16" y="96"/>
                  <a:pt x="16" y="96"/>
                  <a:pt x="16" y="96"/>
                </a:cubicBezTo>
                <a:cubicBezTo>
                  <a:pt x="12" y="96"/>
                  <a:pt x="8" y="92"/>
                  <a:pt x="8" y="88"/>
                </a:cubicBezTo>
                <a:cubicBezTo>
                  <a:pt x="8" y="80"/>
                  <a:pt x="8" y="80"/>
                  <a:pt x="8" y="80"/>
                </a:cubicBezTo>
                <a:cubicBezTo>
                  <a:pt x="116" y="80"/>
                  <a:pt x="116" y="80"/>
                  <a:pt x="116" y="80"/>
                </a:cubicBezTo>
                <a:lnTo>
                  <a:pt x="116" y="88"/>
                </a:lnTo>
                <a:close/>
                <a:moveTo>
                  <a:pt x="116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08" y="8"/>
                  <a:pt x="108" y="8"/>
                  <a:pt x="108" y="8"/>
                </a:cubicBezTo>
                <a:cubicBezTo>
                  <a:pt x="112" y="8"/>
                  <a:pt x="116" y="12"/>
                  <a:pt x="116" y="16"/>
                </a:cubicBezTo>
                <a:lnTo>
                  <a:pt x="116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消息</a:t>
            </a:r>
          </a:p>
        </p:txBody>
      </p:sp>
      <p:sp>
        <p:nvSpPr>
          <p:cNvPr id="49" name="矩形 48"/>
          <p:cNvSpPr/>
          <p:nvPr/>
        </p:nvSpPr>
        <p:spPr>
          <a:xfrm>
            <a:off x="89288" y="2070379"/>
            <a:ext cx="424338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消息是从一个对象（发送者）向另一个对象（接收者）发送信号，或由一个对象（发送者或调用者）调用另一个对象（接收者）的</a:t>
            </a:r>
            <a:r>
              <a:rPr lang="zh-CN" altLang="en-US" dirty="0" smtClean="0">
                <a:solidFill>
                  <a:srgbClr val="4F4F4F"/>
                </a:solidFill>
                <a:latin typeface="-apple-system"/>
              </a:rPr>
              <a:t>操作。</a:t>
            </a:r>
          </a:p>
          <a:p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 </a:t>
            </a:r>
            <a:r>
              <a:rPr lang="en-US" altLang="zh-CN" dirty="0" smtClean="0">
                <a:solidFill>
                  <a:srgbClr val="4F4F4F"/>
                </a:solidFill>
                <a:latin typeface="-apple-system"/>
              </a:rPr>
              <a:t>   1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、简单消息：表示一般的消息</a:t>
            </a:r>
            <a:r>
              <a:rPr lang="zh-CN" altLang="en-US" dirty="0" smtClean="0">
                <a:solidFill>
                  <a:srgbClr val="4F4F4F"/>
                </a:solidFill>
                <a:latin typeface="-apple-system"/>
              </a:rPr>
              <a:t>。</a:t>
            </a:r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    </a:t>
            </a: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2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、同步消息：待消息接收者响应之后才能进行下一步操作</a:t>
            </a:r>
            <a:r>
              <a:rPr lang="zh-CN" altLang="en-US" dirty="0" smtClean="0">
                <a:solidFill>
                  <a:srgbClr val="4F4F4F"/>
                </a:solidFill>
                <a:latin typeface="-apple-system"/>
              </a:rPr>
              <a:t>。</a:t>
            </a:r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    </a:t>
            </a: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3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、异步消息：不需要接收者响应就能进行下一步操作</a:t>
            </a:r>
            <a:r>
              <a:rPr lang="zh-CN" altLang="en-US" dirty="0" smtClean="0">
                <a:solidFill>
                  <a:srgbClr val="4F4F4F"/>
                </a:solidFill>
                <a:latin typeface="-apple-system"/>
              </a:rPr>
              <a:t>。</a:t>
            </a:r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    </a:t>
            </a: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4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、返回消息：接收者接收消息之后返回的消息</a:t>
            </a:r>
            <a:r>
              <a:rPr lang="zh-CN" altLang="en-US" dirty="0" smtClean="0">
                <a:solidFill>
                  <a:srgbClr val="4F4F4F"/>
                </a:solidFill>
                <a:latin typeface="-apple-system"/>
              </a:rPr>
              <a:t>。</a:t>
            </a:r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    </a:t>
            </a: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5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、除返回消息是名词结构外，其他消息都是动宾短语</a:t>
            </a: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595" y="1725792"/>
            <a:ext cx="5372100" cy="4457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5" grpId="0"/>
      <p:bldP spid="4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796" b="30"/>
          <a:stretch>
            <a:fillRect/>
          </a:stretch>
        </p:blipFill>
        <p:spPr>
          <a:xfrm>
            <a:off x="0" y="2036"/>
            <a:ext cx="4357688" cy="6855964"/>
          </a:xfrm>
          <a:custGeom>
            <a:avLst/>
            <a:gdLst>
              <a:gd name="connsiteX0" fmla="*/ 0 w 6072188"/>
              <a:gd name="connsiteY0" fmla="*/ 0 h 6855964"/>
              <a:gd name="connsiteX1" fmla="*/ 6072188 w 6072188"/>
              <a:gd name="connsiteY1" fmla="*/ 0 h 6855964"/>
              <a:gd name="connsiteX2" fmla="*/ 6072188 w 6072188"/>
              <a:gd name="connsiteY2" fmla="*/ 6855964 h 6855964"/>
              <a:gd name="connsiteX3" fmla="*/ 0 w 6072188"/>
              <a:gd name="connsiteY3" fmla="*/ 6855964 h 68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2188" h="6855964">
                <a:moveTo>
                  <a:pt x="0" y="0"/>
                </a:moveTo>
                <a:lnTo>
                  <a:pt x="6072188" y="0"/>
                </a:lnTo>
                <a:lnTo>
                  <a:pt x="6072188" y="6855964"/>
                </a:lnTo>
                <a:lnTo>
                  <a:pt x="0" y="6855964"/>
                </a:lnTo>
                <a:close/>
              </a:path>
            </a:pathLst>
          </a:custGeom>
        </p:spPr>
      </p:pic>
      <p:sp useBgFill="1">
        <p:nvSpPr>
          <p:cNvPr id="10" name="矩形 9"/>
          <p:cNvSpPr/>
          <p:nvPr/>
        </p:nvSpPr>
        <p:spPr>
          <a:xfrm>
            <a:off x="0" y="2036"/>
            <a:ext cx="4357688" cy="6855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顺序图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2" name="Freeform 147"/>
          <p:cNvSpPr>
            <a:spLocks noEditPoints="1"/>
          </p:cNvSpPr>
          <p:nvPr/>
        </p:nvSpPr>
        <p:spPr bwMode="auto">
          <a:xfrm>
            <a:off x="188793" y="1531442"/>
            <a:ext cx="377156" cy="388700"/>
          </a:xfrm>
          <a:custGeom>
            <a:avLst/>
            <a:gdLst>
              <a:gd name="T0" fmla="*/ 108 w 124"/>
              <a:gd name="T1" fmla="*/ 0 h 128"/>
              <a:gd name="T2" fmla="*/ 16 w 124"/>
              <a:gd name="T3" fmla="*/ 0 h 128"/>
              <a:gd name="T4" fmla="*/ 0 w 124"/>
              <a:gd name="T5" fmla="*/ 16 h 128"/>
              <a:gd name="T6" fmla="*/ 0 w 124"/>
              <a:gd name="T7" fmla="*/ 88 h 128"/>
              <a:gd name="T8" fmla="*/ 16 w 124"/>
              <a:gd name="T9" fmla="*/ 104 h 128"/>
              <a:gd name="T10" fmla="*/ 48 w 124"/>
              <a:gd name="T11" fmla="*/ 104 h 128"/>
              <a:gd name="T12" fmla="*/ 48 w 124"/>
              <a:gd name="T13" fmla="*/ 120 h 128"/>
              <a:gd name="T14" fmla="*/ 40 w 124"/>
              <a:gd name="T15" fmla="*/ 120 h 128"/>
              <a:gd name="T16" fmla="*/ 36 w 124"/>
              <a:gd name="T17" fmla="*/ 124 h 128"/>
              <a:gd name="T18" fmla="*/ 40 w 124"/>
              <a:gd name="T19" fmla="*/ 128 h 128"/>
              <a:gd name="T20" fmla="*/ 88 w 124"/>
              <a:gd name="T21" fmla="*/ 128 h 128"/>
              <a:gd name="T22" fmla="*/ 92 w 124"/>
              <a:gd name="T23" fmla="*/ 124 h 128"/>
              <a:gd name="T24" fmla="*/ 88 w 124"/>
              <a:gd name="T25" fmla="*/ 120 h 128"/>
              <a:gd name="T26" fmla="*/ 80 w 124"/>
              <a:gd name="T27" fmla="*/ 120 h 128"/>
              <a:gd name="T28" fmla="*/ 80 w 124"/>
              <a:gd name="T29" fmla="*/ 104 h 128"/>
              <a:gd name="T30" fmla="*/ 108 w 124"/>
              <a:gd name="T31" fmla="*/ 104 h 128"/>
              <a:gd name="T32" fmla="*/ 124 w 124"/>
              <a:gd name="T33" fmla="*/ 88 h 128"/>
              <a:gd name="T34" fmla="*/ 124 w 124"/>
              <a:gd name="T35" fmla="*/ 16 h 128"/>
              <a:gd name="T36" fmla="*/ 108 w 124"/>
              <a:gd name="T37" fmla="*/ 0 h 128"/>
              <a:gd name="T38" fmla="*/ 72 w 124"/>
              <a:gd name="T39" fmla="*/ 120 h 128"/>
              <a:gd name="T40" fmla="*/ 56 w 124"/>
              <a:gd name="T41" fmla="*/ 120 h 128"/>
              <a:gd name="T42" fmla="*/ 56 w 124"/>
              <a:gd name="T43" fmla="*/ 104 h 128"/>
              <a:gd name="T44" fmla="*/ 72 w 124"/>
              <a:gd name="T45" fmla="*/ 104 h 128"/>
              <a:gd name="T46" fmla="*/ 72 w 124"/>
              <a:gd name="T47" fmla="*/ 120 h 128"/>
              <a:gd name="T48" fmla="*/ 116 w 124"/>
              <a:gd name="T49" fmla="*/ 88 h 128"/>
              <a:gd name="T50" fmla="*/ 108 w 124"/>
              <a:gd name="T51" fmla="*/ 96 h 128"/>
              <a:gd name="T52" fmla="*/ 16 w 124"/>
              <a:gd name="T53" fmla="*/ 96 h 128"/>
              <a:gd name="T54" fmla="*/ 8 w 124"/>
              <a:gd name="T55" fmla="*/ 88 h 128"/>
              <a:gd name="T56" fmla="*/ 8 w 124"/>
              <a:gd name="T57" fmla="*/ 80 h 128"/>
              <a:gd name="T58" fmla="*/ 116 w 124"/>
              <a:gd name="T59" fmla="*/ 80 h 128"/>
              <a:gd name="T60" fmla="*/ 116 w 124"/>
              <a:gd name="T61" fmla="*/ 88 h 128"/>
              <a:gd name="T62" fmla="*/ 116 w 124"/>
              <a:gd name="T63" fmla="*/ 72 h 128"/>
              <a:gd name="T64" fmla="*/ 8 w 124"/>
              <a:gd name="T65" fmla="*/ 72 h 128"/>
              <a:gd name="T66" fmla="*/ 8 w 124"/>
              <a:gd name="T67" fmla="*/ 16 h 128"/>
              <a:gd name="T68" fmla="*/ 16 w 124"/>
              <a:gd name="T69" fmla="*/ 8 h 128"/>
              <a:gd name="T70" fmla="*/ 108 w 124"/>
              <a:gd name="T71" fmla="*/ 8 h 128"/>
              <a:gd name="T72" fmla="*/ 116 w 124"/>
              <a:gd name="T73" fmla="*/ 16 h 128"/>
              <a:gd name="T74" fmla="*/ 116 w 124"/>
              <a:gd name="T75" fmla="*/ 7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128">
                <a:moveTo>
                  <a:pt x="108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7"/>
                  <a:pt x="7" y="104"/>
                  <a:pt x="16" y="104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48" y="120"/>
                  <a:pt x="48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8" y="120"/>
                  <a:pt x="36" y="122"/>
                  <a:pt x="36" y="124"/>
                </a:cubicBezTo>
                <a:cubicBezTo>
                  <a:pt x="36" y="126"/>
                  <a:pt x="38" y="128"/>
                  <a:pt x="40" y="128"/>
                </a:cubicBezTo>
                <a:cubicBezTo>
                  <a:pt x="88" y="128"/>
                  <a:pt x="88" y="128"/>
                  <a:pt x="88" y="128"/>
                </a:cubicBezTo>
                <a:cubicBezTo>
                  <a:pt x="90" y="128"/>
                  <a:pt x="92" y="126"/>
                  <a:pt x="92" y="124"/>
                </a:cubicBezTo>
                <a:cubicBezTo>
                  <a:pt x="92" y="122"/>
                  <a:pt x="90" y="120"/>
                  <a:pt x="88" y="120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108" y="104"/>
                  <a:pt x="108" y="104"/>
                  <a:pt x="108" y="104"/>
                </a:cubicBezTo>
                <a:cubicBezTo>
                  <a:pt x="117" y="104"/>
                  <a:pt x="124" y="97"/>
                  <a:pt x="124" y="88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4" y="7"/>
                  <a:pt x="117" y="0"/>
                  <a:pt x="108" y="0"/>
                </a:cubicBezTo>
                <a:close/>
                <a:moveTo>
                  <a:pt x="72" y="120"/>
                </a:moveTo>
                <a:cubicBezTo>
                  <a:pt x="56" y="120"/>
                  <a:pt x="56" y="120"/>
                  <a:pt x="56" y="120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72" y="104"/>
                  <a:pt x="72" y="104"/>
                  <a:pt x="72" y="104"/>
                </a:cubicBezTo>
                <a:lnTo>
                  <a:pt x="72" y="120"/>
                </a:lnTo>
                <a:close/>
                <a:moveTo>
                  <a:pt x="116" y="88"/>
                </a:moveTo>
                <a:cubicBezTo>
                  <a:pt x="116" y="92"/>
                  <a:pt x="112" y="96"/>
                  <a:pt x="108" y="96"/>
                </a:cubicBezTo>
                <a:cubicBezTo>
                  <a:pt x="16" y="96"/>
                  <a:pt x="16" y="96"/>
                  <a:pt x="16" y="96"/>
                </a:cubicBezTo>
                <a:cubicBezTo>
                  <a:pt x="12" y="96"/>
                  <a:pt x="8" y="92"/>
                  <a:pt x="8" y="88"/>
                </a:cubicBezTo>
                <a:cubicBezTo>
                  <a:pt x="8" y="80"/>
                  <a:pt x="8" y="80"/>
                  <a:pt x="8" y="80"/>
                </a:cubicBezTo>
                <a:cubicBezTo>
                  <a:pt x="116" y="80"/>
                  <a:pt x="116" y="80"/>
                  <a:pt x="116" y="80"/>
                </a:cubicBezTo>
                <a:lnTo>
                  <a:pt x="116" y="88"/>
                </a:lnTo>
                <a:close/>
                <a:moveTo>
                  <a:pt x="116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08" y="8"/>
                  <a:pt x="108" y="8"/>
                  <a:pt x="108" y="8"/>
                </a:cubicBezTo>
                <a:cubicBezTo>
                  <a:pt x="112" y="8"/>
                  <a:pt x="116" y="12"/>
                  <a:pt x="116" y="16"/>
                </a:cubicBezTo>
                <a:lnTo>
                  <a:pt x="116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应用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89288" y="2070379"/>
            <a:ext cx="42433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4F4F4F"/>
                </a:solidFill>
                <a:latin typeface="-apple-system"/>
              </a:rPr>
              <a:t>借阅者查询书籍顺序图</a:t>
            </a:r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965" y="1725792"/>
            <a:ext cx="6076950" cy="4057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5" grpId="0"/>
      <p:bldP spid="4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54353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顺序图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394380" y="264655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3264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提问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169413" y="3845630"/>
            <a:ext cx="6564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简述生命线的含义。</a:t>
            </a:r>
            <a:endParaRPr lang="en-US" altLang="zh-CN" dirty="0" smtClean="0"/>
          </a:p>
        </p:txBody>
      </p:sp>
      <p:sp>
        <p:nvSpPr>
          <p:cNvPr id="2" name="文本框 1"/>
          <p:cNvSpPr txBox="1"/>
          <p:nvPr/>
        </p:nvSpPr>
        <p:spPr>
          <a:xfrm>
            <a:off x="2169160" y="4824730"/>
            <a:ext cx="65043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描述对象的存在周期，在顺序图中，生命线位于每个对象的底部中心位置，显示为一条垂直的虚线，与时间轴平行，带有一个显示对象的头符号。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  <p:bldP spid="9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用例图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4743" y="2602228"/>
            <a:ext cx="42433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由参与者、系统边界、用例以及关联构成的用于描述系统功能的动态视图称为用例图。 </a:t>
            </a:r>
            <a:endParaRPr lang="en-US" altLang="zh-CN" dirty="0">
              <a:solidFill>
                <a:srgbClr val="4F4F4F"/>
              </a:solidFill>
              <a:latin typeface="-apple-system"/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6209003" y="2590574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209003" y="3097182"/>
            <a:ext cx="22288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参与者：</a:t>
            </a:r>
            <a:r>
              <a:rPr lang="zh-CN" altLang="en-US" sz="1600" dirty="0" smtClean="0">
                <a:solidFill>
                  <a:schemeClr val="bg1"/>
                </a:solidFill>
              </a:rPr>
              <a:t>也</a:t>
            </a:r>
            <a:r>
              <a:rPr lang="zh-CN" altLang="en-US" sz="1600" dirty="0">
                <a:solidFill>
                  <a:schemeClr val="bg1"/>
                </a:solidFill>
              </a:rPr>
              <a:t>称为角色，它代表系统的用户。</a:t>
            </a:r>
          </a:p>
          <a:p>
            <a:pPr algn="ctr"/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概念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209003" y="5019126"/>
            <a:ext cx="22288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系统边界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：</a:t>
            </a:r>
            <a:r>
              <a:rPr lang="zh-CN" altLang="en-US" sz="1600" dirty="0">
                <a:solidFill>
                  <a:schemeClr val="bg1"/>
                </a:solidFill>
              </a:rPr>
              <a:t>系统的范围。</a:t>
            </a:r>
          </a:p>
          <a:p>
            <a:pPr algn="ctr"/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454161" y="3100332"/>
            <a:ext cx="22288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用例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：</a:t>
            </a:r>
            <a:r>
              <a:rPr lang="zh-CN" altLang="en-US" sz="1600" dirty="0">
                <a:solidFill>
                  <a:schemeClr val="bg1"/>
                </a:solidFill>
              </a:rPr>
              <a:t>系统提供的服务。</a:t>
            </a:r>
          </a:p>
          <a:p>
            <a:pPr algn="ctr"/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454161" y="5019126"/>
            <a:ext cx="22288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关联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：</a:t>
            </a:r>
            <a:r>
              <a:rPr lang="zh-CN" altLang="en-US" sz="1600" dirty="0">
                <a:solidFill>
                  <a:schemeClr val="bg1"/>
                </a:solidFill>
              </a:rPr>
              <a:t>参与者与用例间的关系。</a:t>
            </a:r>
          </a:p>
          <a:p>
            <a:endParaRPr lang="zh-CN" altLang="en-US" sz="1600" dirty="0">
              <a:solidFill>
                <a:schemeClr val="bg1"/>
              </a:solidFill>
            </a:endParaRPr>
          </a:p>
          <a:p>
            <a:pPr algn="ctr"/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187829" y="2554210"/>
            <a:ext cx="222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主要内容：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4" grpId="0" animBg="1"/>
      <p:bldP spid="16" grpId="0"/>
      <p:bldP spid="22" grpId="0"/>
      <p:bldP spid="13" grpId="0"/>
      <p:bldP spid="18" grpId="0"/>
      <p:bldP spid="19" grpId="0"/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flipV="1">
            <a:off x="3702542" y="3222541"/>
            <a:ext cx="1440000" cy="28800"/>
          </a:xfrm>
          <a:custGeom>
            <a:avLst/>
            <a:gdLst>
              <a:gd name="connsiteX0" fmla="*/ 1071759 w 1440000"/>
              <a:gd name="connsiteY0" fmla="*/ 28800 h 28800"/>
              <a:gd name="connsiteX1" fmla="*/ 1440000 w 1440000"/>
              <a:gd name="connsiteY1" fmla="*/ 28800 h 28800"/>
              <a:gd name="connsiteX2" fmla="*/ 1440000 w 1440000"/>
              <a:gd name="connsiteY2" fmla="*/ 0 h 28800"/>
              <a:gd name="connsiteX3" fmla="*/ 1055131 w 1440000"/>
              <a:gd name="connsiteY3" fmla="*/ 0 h 28800"/>
              <a:gd name="connsiteX4" fmla="*/ 0 w 1440000"/>
              <a:gd name="connsiteY4" fmla="*/ 28800 h 28800"/>
              <a:gd name="connsiteX5" fmla="*/ 348492 w 1440000"/>
              <a:gd name="connsiteY5" fmla="*/ 28800 h 28800"/>
              <a:gd name="connsiteX6" fmla="*/ 398375 w 1440000"/>
              <a:gd name="connsiteY6" fmla="*/ 0 h 28800"/>
              <a:gd name="connsiteX7" fmla="*/ 0 w 1440000"/>
              <a:gd name="connsiteY7" fmla="*/ 0 h 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0000" h="28800">
                <a:moveTo>
                  <a:pt x="1071759" y="28800"/>
                </a:moveTo>
                <a:lnTo>
                  <a:pt x="1440000" y="28800"/>
                </a:lnTo>
                <a:lnTo>
                  <a:pt x="1440000" y="0"/>
                </a:lnTo>
                <a:lnTo>
                  <a:pt x="1055131" y="0"/>
                </a:lnTo>
                <a:close/>
                <a:moveTo>
                  <a:pt x="0" y="28800"/>
                </a:moveTo>
                <a:lnTo>
                  <a:pt x="348492" y="28800"/>
                </a:lnTo>
                <a:lnTo>
                  <a:pt x="398375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026798" y="2507831"/>
            <a:ext cx="705760" cy="714710"/>
            <a:chOff x="3569784" y="2113339"/>
            <a:chExt cx="705760" cy="714710"/>
          </a:xfrm>
          <a:solidFill>
            <a:schemeClr val="accent2"/>
          </a:solidFill>
        </p:grpSpPr>
        <p:grpSp>
          <p:nvGrpSpPr>
            <p:cNvPr id="4" name="组合 3"/>
            <p:cNvGrpSpPr/>
            <p:nvPr/>
          </p:nvGrpSpPr>
          <p:grpSpPr>
            <a:xfrm rot="1800000">
              <a:off x="3569784" y="2113339"/>
              <a:ext cx="705760" cy="703716"/>
              <a:chOff x="3569783" y="5296910"/>
              <a:chExt cx="705760" cy="703716"/>
            </a:xfrm>
            <a:grpFill/>
          </p:grpSpPr>
          <p:sp>
            <p:nvSpPr>
              <p:cNvPr id="6" name="矩形 5"/>
              <p:cNvSpPr/>
              <p:nvPr/>
            </p:nvSpPr>
            <p:spPr>
              <a:xfrm>
                <a:off x="3575456" y="5300539"/>
                <a:ext cx="700087" cy="7000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" name="直接连接符 6"/>
              <p:cNvCxnSpPr/>
              <p:nvPr/>
            </p:nvCxnSpPr>
            <p:spPr>
              <a:xfrm>
                <a:off x="4094141" y="531350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>
                <a:off x="3569783" y="59861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rot="5400000">
                <a:off x="3493849" y="53869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rot="5400000">
                <a:off x="4170613" y="5910626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文本框 4"/>
            <p:cNvSpPr txBox="1"/>
            <p:nvPr/>
          </p:nvSpPr>
          <p:spPr>
            <a:xfrm>
              <a:off x="3715169" y="2120163"/>
              <a:ext cx="5000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5</a:t>
              </a:r>
              <a:endParaRPr lang="zh-CN" altLang="en-US" sz="4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452759" y="2463506"/>
            <a:ext cx="3278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+mj-lt"/>
              </a:rPr>
              <a:t>协作图</a:t>
            </a:r>
            <a:endParaRPr lang="zh-CN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313405" y="3551004"/>
            <a:ext cx="370306" cy="571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796" b="30"/>
          <a:stretch>
            <a:fillRect/>
          </a:stretch>
        </p:blipFill>
        <p:spPr>
          <a:xfrm>
            <a:off x="0" y="2036"/>
            <a:ext cx="4357688" cy="6855964"/>
          </a:xfrm>
          <a:custGeom>
            <a:avLst/>
            <a:gdLst>
              <a:gd name="connsiteX0" fmla="*/ 0 w 6072188"/>
              <a:gd name="connsiteY0" fmla="*/ 0 h 6855964"/>
              <a:gd name="connsiteX1" fmla="*/ 6072188 w 6072188"/>
              <a:gd name="connsiteY1" fmla="*/ 0 h 6855964"/>
              <a:gd name="connsiteX2" fmla="*/ 6072188 w 6072188"/>
              <a:gd name="connsiteY2" fmla="*/ 6855964 h 6855964"/>
              <a:gd name="connsiteX3" fmla="*/ 0 w 6072188"/>
              <a:gd name="connsiteY3" fmla="*/ 6855964 h 68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2188" h="6855964">
                <a:moveTo>
                  <a:pt x="0" y="0"/>
                </a:moveTo>
                <a:lnTo>
                  <a:pt x="6072188" y="0"/>
                </a:lnTo>
                <a:lnTo>
                  <a:pt x="6072188" y="6855964"/>
                </a:lnTo>
                <a:lnTo>
                  <a:pt x="0" y="6855964"/>
                </a:lnTo>
                <a:close/>
              </a:path>
            </a:pathLst>
          </a:custGeom>
        </p:spPr>
      </p:pic>
      <p:sp useBgFill="1">
        <p:nvSpPr>
          <p:cNvPr id="10" name="矩形 9"/>
          <p:cNvSpPr/>
          <p:nvPr/>
        </p:nvSpPr>
        <p:spPr>
          <a:xfrm>
            <a:off x="0" y="2036"/>
            <a:ext cx="4357688" cy="6855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</a:rPr>
                <a:t>协作图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396345" y="567595"/>
            <a:ext cx="995940" cy="995940"/>
            <a:chOff x="4974665" y="1045065"/>
            <a:chExt cx="995940" cy="995940"/>
          </a:xfrm>
        </p:grpSpPr>
        <p:sp>
          <p:nvSpPr>
            <p:cNvPr id="14" name="流程图: 联系 13"/>
            <p:cNvSpPr/>
            <p:nvPr/>
          </p:nvSpPr>
          <p:spPr>
            <a:xfrm>
              <a:off x="4974665" y="1045065"/>
              <a:ext cx="995940" cy="99594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021092" y="1091492"/>
              <a:ext cx="903086" cy="90308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4000" dirty="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396345" y="1825294"/>
            <a:ext cx="995940" cy="995940"/>
            <a:chOff x="4974665" y="1045065"/>
            <a:chExt cx="995940" cy="995940"/>
          </a:xfrm>
        </p:grpSpPr>
        <p:sp>
          <p:nvSpPr>
            <p:cNvPr id="17" name="流程图: 联系 16"/>
            <p:cNvSpPr/>
            <p:nvPr/>
          </p:nvSpPr>
          <p:spPr>
            <a:xfrm>
              <a:off x="4974665" y="1045065"/>
              <a:ext cx="995940" cy="99594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5021092" y="1091492"/>
              <a:ext cx="903086" cy="90308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4000" dirty="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392089" y="4399527"/>
            <a:ext cx="995940" cy="995940"/>
            <a:chOff x="4974665" y="1045065"/>
            <a:chExt cx="995940" cy="995940"/>
          </a:xfrm>
        </p:grpSpPr>
        <p:sp>
          <p:nvSpPr>
            <p:cNvPr id="20" name="流程图: 联系 19"/>
            <p:cNvSpPr/>
            <p:nvPr/>
          </p:nvSpPr>
          <p:spPr>
            <a:xfrm>
              <a:off x="4974665" y="1045065"/>
              <a:ext cx="995940" cy="99594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5021092" y="1091492"/>
              <a:ext cx="903086" cy="90308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4000" dirty="0"/>
            </a:p>
          </p:txBody>
        </p:sp>
      </p:grpSp>
      <p:sp>
        <p:nvSpPr>
          <p:cNvPr id="22" name="Freeform 147"/>
          <p:cNvSpPr>
            <a:spLocks noEditPoints="1"/>
          </p:cNvSpPr>
          <p:nvPr/>
        </p:nvSpPr>
        <p:spPr bwMode="auto">
          <a:xfrm>
            <a:off x="188793" y="1531442"/>
            <a:ext cx="377156" cy="388700"/>
          </a:xfrm>
          <a:custGeom>
            <a:avLst/>
            <a:gdLst>
              <a:gd name="T0" fmla="*/ 108 w 124"/>
              <a:gd name="T1" fmla="*/ 0 h 128"/>
              <a:gd name="T2" fmla="*/ 16 w 124"/>
              <a:gd name="T3" fmla="*/ 0 h 128"/>
              <a:gd name="T4" fmla="*/ 0 w 124"/>
              <a:gd name="T5" fmla="*/ 16 h 128"/>
              <a:gd name="T6" fmla="*/ 0 w 124"/>
              <a:gd name="T7" fmla="*/ 88 h 128"/>
              <a:gd name="T8" fmla="*/ 16 w 124"/>
              <a:gd name="T9" fmla="*/ 104 h 128"/>
              <a:gd name="T10" fmla="*/ 48 w 124"/>
              <a:gd name="T11" fmla="*/ 104 h 128"/>
              <a:gd name="T12" fmla="*/ 48 w 124"/>
              <a:gd name="T13" fmla="*/ 120 h 128"/>
              <a:gd name="T14" fmla="*/ 40 w 124"/>
              <a:gd name="T15" fmla="*/ 120 h 128"/>
              <a:gd name="T16" fmla="*/ 36 w 124"/>
              <a:gd name="T17" fmla="*/ 124 h 128"/>
              <a:gd name="T18" fmla="*/ 40 w 124"/>
              <a:gd name="T19" fmla="*/ 128 h 128"/>
              <a:gd name="T20" fmla="*/ 88 w 124"/>
              <a:gd name="T21" fmla="*/ 128 h 128"/>
              <a:gd name="T22" fmla="*/ 92 w 124"/>
              <a:gd name="T23" fmla="*/ 124 h 128"/>
              <a:gd name="T24" fmla="*/ 88 w 124"/>
              <a:gd name="T25" fmla="*/ 120 h 128"/>
              <a:gd name="T26" fmla="*/ 80 w 124"/>
              <a:gd name="T27" fmla="*/ 120 h 128"/>
              <a:gd name="T28" fmla="*/ 80 w 124"/>
              <a:gd name="T29" fmla="*/ 104 h 128"/>
              <a:gd name="T30" fmla="*/ 108 w 124"/>
              <a:gd name="T31" fmla="*/ 104 h 128"/>
              <a:gd name="T32" fmla="*/ 124 w 124"/>
              <a:gd name="T33" fmla="*/ 88 h 128"/>
              <a:gd name="T34" fmla="*/ 124 w 124"/>
              <a:gd name="T35" fmla="*/ 16 h 128"/>
              <a:gd name="T36" fmla="*/ 108 w 124"/>
              <a:gd name="T37" fmla="*/ 0 h 128"/>
              <a:gd name="T38" fmla="*/ 72 w 124"/>
              <a:gd name="T39" fmla="*/ 120 h 128"/>
              <a:gd name="T40" fmla="*/ 56 w 124"/>
              <a:gd name="T41" fmla="*/ 120 h 128"/>
              <a:gd name="T42" fmla="*/ 56 w 124"/>
              <a:gd name="T43" fmla="*/ 104 h 128"/>
              <a:gd name="T44" fmla="*/ 72 w 124"/>
              <a:gd name="T45" fmla="*/ 104 h 128"/>
              <a:gd name="T46" fmla="*/ 72 w 124"/>
              <a:gd name="T47" fmla="*/ 120 h 128"/>
              <a:gd name="T48" fmla="*/ 116 w 124"/>
              <a:gd name="T49" fmla="*/ 88 h 128"/>
              <a:gd name="T50" fmla="*/ 108 w 124"/>
              <a:gd name="T51" fmla="*/ 96 h 128"/>
              <a:gd name="T52" fmla="*/ 16 w 124"/>
              <a:gd name="T53" fmla="*/ 96 h 128"/>
              <a:gd name="T54" fmla="*/ 8 w 124"/>
              <a:gd name="T55" fmla="*/ 88 h 128"/>
              <a:gd name="T56" fmla="*/ 8 w 124"/>
              <a:gd name="T57" fmla="*/ 80 h 128"/>
              <a:gd name="T58" fmla="*/ 116 w 124"/>
              <a:gd name="T59" fmla="*/ 80 h 128"/>
              <a:gd name="T60" fmla="*/ 116 w 124"/>
              <a:gd name="T61" fmla="*/ 88 h 128"/>
              <a:gd name="T62" fmla="*/ 116 w 124"/>
              <a:gd name="T63" fmla="*/ 72 h 128"/>
              <a:gd name="T64" fmla="*/ 8 w 124"/>
              <a:gd name="T65" fmla="*/ 72 h 128"/>
              <a:gd name="T66" fmla="*/ 8 w 124"/>
              <a:gd name="T67" fmla="*/ 16 h 128"/>
              <a:gd name="T68" fmla="*/ 16 w 124"/>
              <a:gd name="T69" fmla="*/ 8 h 128"/>
              <a:gd name="T70" fmla="*/ 108 w 124"/>
              <a:gd name="T71" fmla="*/ 8 h 128"/>
              <a:gd name="T72" fmla="*/ 116 w 124"/>
              <a:gd name="T73" fmla="*/ 16 h 128"/>
              <a:gd name="T74" fmla="*/ 116 w 124"/>
              <a:gd name="T75" fmla="*/ 7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128">
                <a:moveTo>
                  <a:pt x="108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7"/>
                  <a:pt x="7" y="104"/>
                  <a:pt x="16" y="104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48" y="120"/>
                  <a:pt x="48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8" y="120"/>
                  <a:pt x="36" y="122"/>
                  <a:pt x="36" y="124"/>
                </a:cubicBezTo>
                <a:cubicBezTo>
                  <a:pt x="36" y="126"/>
                  <a:pt x="38" y="128"/>
                  <a:pt x="40" y="128"/>
                </a:cubicBezTo>
                <a:cubicBezTo>
                  <a:pt x="88" y="128"/>
                  <a:pt x="88" y="128"/>
                  <a:pt x="88" y="128"/>
                </a:cubicBezTo>
                <a:cubicBezTo>
                  <a:pt x="90" y="128"/>
                  <a:pt x="92" y="126"/>
                  <a:pt x="92" y="124"/>
                </a:cubicBezTo>
                <a:cubicBezTo>
                  <a:pt x="92" y="122"/>
                  <a:pt x="90" y="120"/>
                  <a:pt x="88" y="120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108" y="104"/>
                  <a:pt x="108" y="104"/>
                  <a:pt x="108" y="104"/>
                </a:cubicBezTo>
                <a:cubicBezTo>
                  <a:pt x="117" y="104"/>
                  <a:pt x="124" y="97"/>
                  <a:pt x="124" y="88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4" y="7"/>
                  <a:pt x="117" y="0"/>
                  <a:pt x="108" y="0"/>
                </a:cubicBezTo>
                <a:close/>
                <a:moveTo>
                  <a:pt x="72" y="120"/>
                </a:moveTo>
                <a:cubicBezTo>
                  <a:pt x="56" y="120"/>
                  <a:pt x="56" y="120"/>
                  <a:pt x="56" y="120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72" y="104"/>
                  <a:pt x="72" y="104"/>
                  <a:pt x="72" y="104"/>
                </a:cubicBezTo>
                <a:lnTo>
                  <a:pt x="72" y="120"/>
                </a:lnTo>
                <a:close/>
                <a:moveTo>
                  <a:pt x="116" y="88"/>
                </a:moveTo>
                <a:cubicBezTo>
                  <a:pt x="116" y="92"/>
                  <a:pt x="112" y="96"/>
                  <a:pt x="108" y="96"/>
                </a:cubicBezTo>
                <a:cubicBezTo>
                  <a:pt x="16" y="96"/>
                  <a:pt x="16" y="96"/>
                  <a:pt x="16" y="96"/>
                </a:cubicBezTo>
                <a:cubicBezTo>
                  <a:pt x="12" y="96"/>
                  <a:pt x="8" y="92"/>
                  <a:pt x="8" y="88"/>
                </a:cubicBezTo>
                <a:cubicBezTo>
                  <a:pt x="8" y="80"/>
                  <a:pt x="8" y="80"/>
                  <a:pt x="8" y="80"/>
                </a:cubicBezTo>
                <a:cubicBezTo>
                  <a:pt x="116" y="80"/>
                  <a:pt x="116" y="80"/>
                  <a:pt x="116" y="80"/>
                </a:cubicBezTo>
                <a:lnTo>
                  <a:pt x="116" y="88"/>
                </a:lnTo>
                <a:close/>
                <a:moveTo>
                  <a:pt x="116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08" y="8"/>
                  <a:pt x="108" y="8"/>
                  <a:pt x="108" y="8"/>
                </a:cubicBezTo>
                <a:cubicBezTo>
                  <a:pt x="112" y="8"/>
                  <a:pt x="116" y="12"/>
                  <a:pt x="116" y="16"/>
                </a:cubicBezTo>
                <a:lnTo>
                  <a:pt x="116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Freeform 149"/>
          <p:cNvSpPr>
            <a:spLocks noEditPoints="1"/>
          </p:cNvSpPr>
          <p:nvPr/>
        </p:nvSpPr>
        <p:spPr bwMode="auto">
          <a:xfrm>
            <a:off x="5478045" y="105444"/>
            <a:ext cx="218084" cy="388700"/>
          </a:xfrm>
          <a:custGeom>
            <a:avLst/>
            <a:gdLst>
              <a:gd name="T0" fmla="*/ 36 w 72"/>
              <a:gd name="T1" fmla="*/ 112 h 128"/>
              <a:gd name="T2" fmla="*/ 44 w 72"/>
              <a:gd name="T3" fmla="*/ 104 h 128"/>
              <a:gd name="T4" fmla="*/ 36 w 72"/>
              <a:gd name="T5" fmla="*/ 96 h 128"/>
              <a:gd name="T6" fmla="*/ 28 w 72"/>
              <a:gd name="T7" fmla="*/ 104 h 128"/>
              <a:gd name="T8" fmla="*/ 36 w 72"/>
              <a:gd name="T9" fmla="*/ 112 h 128"/>
              <a:gd name="T10" fmla="*/ 56 w 72"/>
              <a:gd name="T11" fmla="*/ 0 h 128"/>
              <a:gd name="T12" fmla="*/ 16 w 72"/>
              <a:gd name="T13" fmla="*/ 0 h 128"/>
              <a:gd name="T14" fmla="*/ 0 w 72"/>
              <a:gd name="T15" fmla="*/ 16 h 128"/>
              <a:gd name="T16" fmla="*/ 0 w 72"/>
              <a:gd name="T17" fmla="*/ 112 h 128"/>
              <a:gd name="T18" fmla="*/ 16 w 72"/>
              <a:gd name="T19" fmla="*/ 128 h 128"/>
              <a:gd name="T20" fmla="*/ 56 w 72"/>
              <a:gd name="T21" fmla="*/ 128 h 128"/>
              <a:gd name="T22" fmla="*/ 72 w 72"/>
              <a:gd name="T23" fmla="*/ 112 h 128"/>
              <a:gd name="T24" fmla="*/ 72 w 72"/>
              <a:gd name="T25" fmla="*/ 16 h 128"/>
              <a:gd name="T26" fmla="*/ 56 w 72"/>
              <a:gd name="T27" fmla="*/ 0 h 128"/>
              <a:gd name="T28" fmla="*/ 64 w 72"/>
              <a:gd name="T29" fmla="*/ 112 h 128"/>
              <a:gd name="T30" fmla="*/ 56 w 72"/>
              <a:gd name="T31" fmla="*/ 120 h 128"/>
              <a:gd name="T32" fmla="*/ 16 w 72"/>
              <a:gd name="T33" fmla="*/ 120 h 128"/>
              <a:gd name="T34" fmla="*/ 8 w 72"/>
              <a:gd name="T35" fmla="*/ 112 h 128"/>
              <a:gd name="T36" fmla="*/ 8 w 72"/>
              <a:gd name="T37" fmla="*/ 88 h 128"/>
              <a:gd name="T38" fmla="*/ 64 w 72"/>
              <a:gd name="T39" fmla="*/ 88 h 128"/>
              <a:gd name="T40" fmla="*/ 64 w 72"/>
              <a:gd name="T41" fmla="*/ 112 h 128"/>
              <a:gd name="T42" fmla="*/ 64 w 72"/>
              <a:gd name="T43" fmla="*/ 80 h 128"/>
              <a:gd name="T44" fmla="*/ 8 w 72"/>
              <a:gd name="T45" fmla="*/ 80 h 128"/>
              <a:gd name="T46" fmla="*/ 8 w 72"/>
              <a:gd name="T47" fmla="*/ 28 h 128"/>
              <a:gd name="T48" fmla="*/ 64 w 72"/>
              <a:gd name="T49" fmla="*/ 28 h 128"/>
              <a:gd name="T50" fmla="*/ 64 w 72"/>
              <a:gd name="T51" fmla="*/ 80 h 128"/>
              <a:gd name="T52" fmla="*/ 64 w 72"/>
              <a:gd name="T53" fmla="*/ 20 h 128"/>
              <a:gd name="T54" fmla="*/ 8 w 72"/>
              <a:gd name="T55" fmla="*/ 20 h 128"/>
              <a:gd name="T56" fmla="*/ 8 w 72"/>
              <a:gd name="T57" fmla="*/ 16 h 128"/>
              <a:gd name="T58" fmla="*/ 16 w 72"/>
              <a:gd name="T59" fmla="*/ 8 h 128"/>
              <a:gd name="T60" fmla="*/ 56 w 72"/>
              <a:gd name="T61" fmla="*/ 8 h 128"/>
              <a:gd name="T62" fmla="*/ 64 w 72"/>
              <a:gd name="T63" fmla="*/ 16 h 128"/>
              <a:gd name="T64" fmla="*/ 64 w 72"/>
              <a:gd name="T65" fmla="*/ 2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72" h="128">
                <a:moveTo>
                  <a:pt x="36" y="112"/>
                </a:moveTo>
                <a:cubicBezTo>
                  <a:pt x="40" y="112"/>
                  <a:pt x="44" y="108"/>
                  <a:pt x="44" y="104"/>
                </a:cubicBezTo>
                <a:cubicBezTo>
                  <a:pt x="44" y="100"/>
                  <a:pt x="40" y="96"/>
                  <a:pt x="36" y="96"/>
                </a:cubicBezTo>
                <a:cubicBezTo>
                  <a:pt x="32" y="96"/>
                  <a:pt x="28" y="100"/>
                  <a:pt x="28" y="104"/>
                </a:cubicBezTo>
                <a:cubicBezTo>
                  <a:pt x="28" y="108"/>
                  <a:pt x="32" y="112"/>
                  <a:pt x="36" y="112"/>
                </a:cubicBezTo>
                <a:close/>
                <a:moveTo>
                  <a:pt x="56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21"/>
                  <a:pt x="7" y="128"/>
                  <a:pt x="16" y="128"/>
                </a:cubicBezTo>
                <a:cubicBezTo>
                  <a:pt x="56" y="128"/>
                  <a:pt x="56" y="128"/>
                  <a:pt x="56" y="128"/>
                </a:cubicBezTo>
                <a:cubicBezTo>
                  <a:pt x="65" y="128"/>
                  <a:pt x="72" y="121"/>
                  <a:pt x="72" y="112"/>
                </a:cubicBezTo>
                <a:cubicBezTo>
                  <a:pt x="72" y="16"/>
                  <a:pt x="72" y="16"/>
                  <a:pt x="72" y="16"/>
                </a:cubicBezTo>
                <a:cubicBezTo>
                  <a:pt x="72" y="7"/>
                  <a:pt x="65" y="0"/>
                  <a:pt x="56" y="0"/>
                </a:cubicBezTo>
                <a:close/>
                <a:moveTo>
                  <a:pt x="64" y="112"/>
                </a:moveTo>
                <a:cubicBezTo>
                  <a:pt x="64" y="116"/>
                  <a:pt x="60" y="120"/>
                  <a:pt x="56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2" y="120"/>
                  <a:pt x="8" y="116"/>
                  <a:pt x="8" y="112"/>
                </a:cubicBezTo>
                <a:cubicBezTo>
                  <a:pt x="8" y="88"/>
                  <a:pt x="8" y="88"/>
                  <a:pt x="8" y="88"/>
                </a:cubicBezTo>
                <a:cubicBezTo>
                  <a:pt x="64" y="88"/>
                  <a:pt x="64" y="88"/>
                  <a:pt x="64" y="88"/>
                </a:cubicBezTo>
                <a:lnTo>
                  <a:pt x="64" y="112"/>
                </a:lnTo>
                <a:close/>
                <a:moveTo>
                  <a:pt x="64" y="80"/>
                </a:moveTo>
                <a:cubicBezTo>
                  <a:pt x="8" y="80"/>
                  <a:pt x="8" y="80"/>
                  <a:pt x="8" y="80"/>
                </a:cubicBezTo>
                <a:cubicBezTo>
                  <a:pt x="8" y="28"/>
                  <a:pt x="8" y="28"/>
                  <a:pt x="8" y="28"/>
                </a:cubicBezTo>
                <a:cubicBezTo>
                  <a:pt x="64" y="28"/>
                  <a:pt x="64" y="28"/>
                  <a:pt x="64" y="28"/>
                </a:cubicBezTo>
                <a:lnTo>
                  <a:pt x="64" y="80"/>
                </a:lnTo>
                <a:close/>
                <a:moveTo>
                  <a:pt x="64" y="20"/>
                </a:moveTo>
                <a:cubicBezTo>
                  <a:pt x="8" y="20"/>
                  <a:pt x="8" y="20"/>
                  <a:pt x="8" y="2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56" y="8"/>
                  <a:pt x="56" y="8"/>
                  <a:pt x="56" y="8"/>
                </a:cubicBezTo>
                <a:cubicBezTo>
                  <a:pt x="60" y="8"/>
                  <a:pt x="64" y="12"/>
                  <a:pt x="64" y="16"/>
                </a:cubicBezTo>
                <a:lnTo>
                  <a:pt x="64" y="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5597409" y="478463"/>
            <a:ext cx="3955480" cy="1088067"/>
            <a:chOff x="5260127" y="1387965"/>
            <a:chExt cx="3955480" cy="1088067"/>
          </a:xfrm>
        </p:grpSpPr>
        <p:sp>
          <p:nvSpPr>
            <p:cNvPr id="25" name="矩形 24"/>
            <p:cNvSpPr/>
            <p:nvPr/>
          </p:nvSpPr>
          <p:spPr>
            <a:xfrm>
              <a:off x="5260127" y="1829701"/>
              <a:ext cx="395548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accent2"/>
                  </a:solidFill>
                </a:rPr>
                <a:t>发出主动操作的对象，负责发送初始消息，启动一个操作。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5260127" y="1387965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chemeClr val="accent2"/>
                  </a:solidFill>
                </a:rPr>
                <a:t>活动</a:t>
              </a:r>
              <a:r>
                <a:rPr lang="zh-CN" altLang="en-US" sz="2400" b="1" dirty="0" smtClean="0">
                  <a:solidFill>
                    <a:schemeClr val="accent2"/>
                  </a:solidFill>
                </a:rPr>
                <a:t>者：</a:t>
              </a:r>
              <a:endParaRPr lang="zh-CN" altLang="en-US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587087" y="1963739"/>
            <a:ext cx="5394052" cy="811068"/>
            <a:chOff x="5260127" y="1387965"/>
            <a:chExt cx="3955480" cy="811068"/>
          </a:xfrm>
        </p:grpSpPr>
        <p:sp>
          <p:nvSpPr>
            <p:cNvPr id="29" name="矩形 28"/>
            <p:cNvSpPr/>
            <p:nvPr/>
          </p:nvSpPr>
          <p:spPr>
            <a:xfrm>
              <a:off x="5260127" y="1829701"/>
              <a:ext cx="395548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accent2"/>
                  </a:solidFill>
                </a:rPr>
                <a:t>类的实例，负责发送和接收消息。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5260127" y="1387965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chemeClr val="accent2"/>
                  </a:solidFill>
                </a:rPr>
                <a:t>对象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597409" y="3216543"/>
            <a:ext cx="3955480" cy="811068"/>
            <a:chOff x="5260127" y="1387965"/>
            <a:chExt cx="3955480" cy="811068"/>
          </a:xfrm>
        </p:grpSpPr>
        <p:sp>
          <p:nvSpPr>
            <p:cNvPr id="32" name="矩形 31"/>
            <p:cNvSpPr/>
            <p:nvPr/>
          </p:nvSpPr>
          <p:spPr>
            <a:xfrm>
              <a:off x="5260127" y="1829701"/>
              <a:ext cx="395548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accent2"/>
                  </a:solidFill>
                </a:rPr>
                <a:t>表示两个对象共享一个消息。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5260127" y="1387965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chemeClr val="accent2"/>
                  </a:solidFill>
                </a:rPr>
                <a:t>链接</a:t>
              </a:r>
              <a:endParaRPr lang="en-US" altLang="zh-CN" sz="24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概念</a:t>
            </a:r>
            <a:endParaRPr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5781889" y="68962"/>
            <a:ext cx="222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主要元素：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4392089" y="3070651"/>
            <a:ext cx="995940" cy="995940"/>
            <a:chOff x="4974665" y="1045065"/>
            <a:chExt cx="995940" cy="995940"/>
          </a:xfrm>
        </p:grpSpPr>
        <p:sp>
          <p:nvSpPr>
            <p:cNvPr id="41" name="流程图: 联系 16"/>
            <p:cNvSpPr/>
            <p:nvPr/>
          </p:nvSpPr>
          <p:spPr>
            <a:xfrm>
              <a:off x="4974665" y="1045065"/>
              <a:ext cx="995940" cy="99594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5021092" y="1091492"/>
              <a:ext cx="903086" cy="90308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4000" dirty="0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5597408" y="4307400"/>
            <a:ext cx="5468697" cy="1088067"/>
            <a:chOff x="5260127" y="1387965"/>
            <a:chExt cx="3955480" cy="1088067"/>
          </a:xfrm>
        </p:grpSpPr>
        <p:sp>
          <p:nvSpPr>
            <p:cNvPr id="44" name="矩形 43"/>
            <p:cNvSpPr/>
            <p:nvPr/>
          </p:nvSpPr>
          <p:spPr>
            <a:xfrm>
              <a:off x="5260127" y="1829701"/>
              <a:ext cx="395548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accent2"/>
                  </a:solidFill>
                </a:rPr>
                <a:t>用来描述系统动态行为。由发送者，接受者，活动三部分组成。</a:t>
              </a:r>
            </a:p>
          </p:txBody>
        </p:sp>
        <p:sp>
          <p:nvSpPr>
            <p:cNvPr id="45" name="矩形 44"/>
            <p:cNvSpPr/>
            <p:nvPr/>
          </p:nvSpPr>
          <p:spPr>
            <a:xfrm>
              <a:off x="5260127" y="1387965"/>
              <a:ext cx="57879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chemeClr val="accent2"/>
                  </a:solidFill>
                </a:rPr>
                <a:t>消息</a:t>
              </a:r>
              <a:endParaRPr lang="en-US" altLang="zh-CN" sz="24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49" name="矩形 48"/>
          <p:cNvSpPr/>
          <p:nvPr/>
        </p:nvSpPr>
        <p:spPr>
          <a:xfrm>
            <a:off x="89288" y="2070379"/>
            <a:ext cx="424338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通信图</a:t>
            </a: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(Communication Diagram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）</a:t>
            </a: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/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协作图</a:t>
            </a: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(Collaboration Diagram)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，</a:t>
            </a: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UML2.0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以后不再用协作图说法。可以显示对象角色之间的组织关系。</a:t>
            </a: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35" grpId="0"/>
      <p:bldP spid="36" grpId="0"/>
      <p:bldP spid="4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796" b="30"/>
          <a:stretch>
            <a:fillRect/>
          </a:stretch>
        </p:blipFill>
        <p:spPr>
          <a:xfrm>
            <a:off x="0" y="2036"/>
            <a:ext cx="4357688" cy="6855964"/>
          </a:xfrm>
          <a:custGeom>
            <a:avLst/>
            <a:gdLst>
              <a:gd name="connsiteX0" fmla="*/ 0 w 6072188"/>
              <a:gd name="connsiteY0" fmla="*/ 0 h 6855964"/>
              <a:gd name="connsiteX1" fmla="*/ 6072188 w 6072188"/>
              <a:gd name="connsiteY1" fmla="*/ 0 h 6855964"/>
              <a:gd name="connsiteX2" fmla="*/ 6072188 w 6072188"/>
              <a:gd name="connsiteY2" fmla="*/ 6855964 h 6855964"/>
              <a:gd name="connsiteX3" fmla="*/ 0 w 6072188"/>
              <a:gd name="connsiteY3" fmla="*/ 6855964 h 68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2188" h="6855964">
                <a:moveTo>
                  <a:pt x="0" y="0"/>
                </a:moveTo>
                <a:lnTo>
                  <a:pt x="6072188" y="0"/>
                </a:lnTo>
                <a:lnTo>
                  <a:pt x="6072188" y="6855964"/>
                </a:lnTo>
                <a:lnTo>
                  <a:pt x="0" y="6855964"/>
                </a:lnTo>
                <a:close/>
              </a:path>
            </a:pathLst>
          </a:custGeom>
        </p:spPr>
      </p:pic>
      <p:sp useBgFill="1">
        <p:nvSpPr>
          <p:cNvPr id="10" name="矩形 9"/>
          <p:cNvSpPr/>
          <p:nvPr/>
        </p:nvSpPr>
        <p:spPr>
          <a:xfrm>
            <a:off x="0" y="2036"/>
            <a:ext cx="4357688" cy="6855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通信图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2" name="Freeform 147"/>
          <p:cNvSpPr>
            <a:spLocks noEditPoints="1"/>
          </p:cNvSpPr>
          <p:nvPr/>
        </p:nvSpPr>
        <p:spPr bwMode="auto">
          <a:xfrm>
            <a:off x="188793" y="1531442"/>
            <a:ext cx="377156" cy="388700"/>
          </a:xfrm>
          <a:custGeom>
            <a:avLst/>
            <a:gdLst>
              <a:gd name="T0" fmla="*/ 108 w 124"/>
              <a:gd name="T1" fmla="*/ 0 h 128"/>
              <a:gd name="T2" fmla="*/ 16 w 124"/>
              <a:gd name="T3" fmla="*/ 0 h 128"/>
              <a:gd name="T4" fmla="*/ 0 w 124"/>
              <a:gd name="T5" fmla="*/ 16 h 128"/>
              <a:gd name="T6" fmla="*/ 0 w 124"/>
              <a:gd name="T7" fmla="*/ 88 h 128"/>
              <a:gd name="T8" fmla="*/ 16 w 124"/>
              <a:gd name="T9" fmla="*/ 104 h 128"/>
              <a:gd name="T10" fmla="*/ 48 w 124"/>
              <a:gd name="T11" fmla="*/ 104 h 128"/>
              <a:gd name="T12" fmla="*/ 48 w 124"/>
              <a:gd name="T13" fmla="*/ 120 h 128"/>
              <a:gd name="T14" fmla="*/ 40 w 124"/>
              <a:gd name="T15" fmla="*/ 120 h 128"/>
              <a:gd name="T16" fmla="*/ 36 w 124"/>
              <a:gd name="T17" fmla="*/ 124 h 128"/>
              <a:gd name="T18" fmla="*/ 40 w 124"/>
              <a:gd name="T19" fmla="*/ 128 h 128"/>
              <a:gd name="T20" fmla="*/ 88 w 124"/>
              <a:gd name="T21" fmla="*/ 128 h 128"/>
              <a:gd name="T22" fmla="*/ 92 w 124"/>
              <a:gd name="T23" fmla="*/ 124 h 128"/>
              <a:gd name="T24" fmla="*/ 88 w 124"/>
              <a:gd name="T25" fmla="*/ 120 h 128"/>
              <a:gd name="T26" fmla="*/ 80 w 124"/>
              <a:gd name="T27" fmla="*/ 120 h 128"/>
              <a:gd name="T28" fmla="*/ 80 w 124"/>
              <a:gd name="T29" fmla="*/ 104 h 128"/>
              <a:gd name="T30" fmla="*/ 108 w 124"/>
              <a:gd name="T31" fmla="*/ 104 h 128"/>
              <a:gd name="T32" fmla="*/ 124 w 124"/>
              <a:gd name="T33" fmla="*/ 88 h 128"/>
              <a:gd name="T34" fmla="*/ 124 w 124"/>
              <a:gd name="T35" fmla="*/ 16 h 128"/>
              <a:gd name="T36" fmla="*/ 108 w 124"/>
              <a:gd name="T37" fmla="*/ 0 h 128"/>
              <a:gd name="T38" fmla="*/ 72 w 124"/>
              <a:gd name="T39" fmla="*/ 120 h 128"/>
              <a:gd name="T40" fmla="*/ 56 w 124"/>
              <a:gd name="T41" fmla="*/ 120 h 128"/>
              <a:gd name="T42" fmla="*/ 56 w 124"/>
              <a:gd name="T43" fmla="*/ 104 h 128"/>
              <a:gd name="T44" fmla="*/ 72 w 124"/>
              <a:gd name="T45" fmla="*/ 104 h 128"/>
              <a:gd name="T46" fmla="*/ 72 w 124"/>
              <a:gd name="T47" fmla="*/ 120 h 128"/>
              <a:gd name="T48" fmla="*/ 116 w 124"/>
              <a:gd name="T49" fmla="*/ 88 h 128"/>
              <a:gd name="T50" fmla="*/ 108 w 124"/>
              <a:gd name="T51" fmla="*/ 96 h 128"/>
              <a:gd name="T52" fmla="*/ 16 w 124"/>
              <a:gd name="T53" fmla="*/ 96 h 128"/>
              <a:gd name="T54" fmla="*/ 8 w 124"/>
              <a:gd name="T55" fmla="*/ 88 h 128"/>
              <a:gd name="T56" fmla="*/ 8 w 124"/>
              <a:gd name="T57" fmla="*/ 80 h 128"/>
              <a:gd name="T58" fmla="*/ 116 w 124"/>
              <a:gd name="T59" fmla="*/ 80 h 128"/>
              <a:gd name="T60" fmla="*/ 116 w 124"/>
              <a:gd name="T61" fmla="*/ 88 h 128"/>
              <a:gd name="T62" fmla="*/ 116 w 124"/>
              <a:gd name="T63" fmla="*/ 72 h 128"/>
              <a:gd name="T64" fmla="*/ 8 w 124"/>
              <a:gd name="T65" fmla="*/ 72 h 128"/>
              <a:gd name="T66" fmla="*/ 8 w 124"/>
              <a:gd name="T67" fmla="*/ 16 h 128"/>
              <a:gd name="T68" fmla="*/ 16 w 124"/>
              <a:gd name="T69" fmla="*/ 8 h 128"/>
              <a:gd name="T70" fmla="*/ 108 w 124"/>
              <a:gd name="T71" fmla="*/ 8 h 128"/>
              <a:gd name="T72" fmla="*/ 116 w 124"/>
              <a:gd name="T73" fmla="*/ 16 h 128"/>
              <a:gd name="T74" fmla="*/ 116 w 124"/>
              <a:gd name="T75" fmla="*/ 7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128">
                <a:moveTo>
                  <a:pt x="108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7"/>
                  <a:pt x="7" y="104"/>
                  <a:pt x="16" y="104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48" y="120"/>
                  <a:pt x="48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8" y="120"/>
                  <a:pt x="36" y="122"/>
                  <a:pt x="36" y="124"/>
                </a:cubicBezTo>
                <a:cubicBezTo>
                  <a:pt x="36" y="126"/>
                  <a:pt x="38" y="128"/>
                  <a:pt x="40" y="128"/>
                </a:cubicBezTo>
                <a:cubicBezTo>
                  <a:pt x="88" y="128"/>
                  <a:pt x="88" y="128"/>
                  <a:pt x="88" y="128"/>
                </a:cubicBezTo>
                <a:cubicBezTo>
                  <a:pt x="90" y="128"/>
                  <a:pt x="92" y="126"/>
                  <a:pt x="92" y="124"/>
                </a:cubicBezTo>
                <a:cubicBezTo>
                  <a:pt x="92" y="122"/>
                  <a:pt x="90" y="120"/>
                  <a:pt x="88" y="120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108" y="104"/>
                  <a:pt x="108" y="104"/>
                  <a:pt x="108" y="104"/>
                </a:cubicBezTo>
                <a:cubicBezTo>
                  <a:pt x="117" y="104"/>
                  <a:pt x="124" y="97"/>
                  <a:pt x="124" y="88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4" y="7"/>
                  <a:pt x="117" y="0"/>
                  <a:pt x="108" y="0"/>
                </a:cubicBezTo>
                <a:close/>
                <a:moveTo>
                  <a:pt x="72" y="120"/>
                </a:moveTo>
                <a:cubicBezTo>
                  <a:pt x="56" y="120"/>
                  <a:pt x="56" y="120"/>
                  <a:pt x="56" y="120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72" y="104"/>
                  <a:pt x="72" y="104"/>
                  <a:pt x="72" y="104"/>
                </a:cubicBezTo>
                <a:lnTo>
                  <a:pt x="72" y="120"/>
                </a:lnTo>
                <a:close/>
                <a:moveTo>
                  <a:pt x="116" y="88"/>
                </a:moveTo>
                <a:cubicBezTo>
                  <a:pt x="116" y="92"/>
                  <a:pt x="112" y="96"/>
                  <a:pt x="108" y="96"/>
                </a:cubicBezTo>
                <a:cubicBezTo>
                  <a:pt x="16" y="96"/>
                  <a:pt x="16" y="96"/>
                  <a:pt x="16" y="96"/>
                </a:cubicBezTo>
                <a:cubicBezTo>
                  <a:pt x="12" y="96"/>
                  <a:pt x="8" y="92"/>
                  <a:pt x="8" y="88"/>
                </a:cubicBezTo>
                <a:cubicBezTo>
                  <a:pt x="8" y="80"/>
                  <a:pt x="8" y="80"/>
                  <a:pt x="8" y="80"/>
                </a:cubicBezTo>
                <a:cubicBezTo>
                  <a:pt x="116" y="80"/>
                  <a:pt x="116" y="80"/>
                  <a:pt x="116" y="80"/>
                </a:cubicBezTo>
                <a:lnTo>
                  <a:pt x="116" y="88"/>
                </a:lnTo>
                <a:close/>
                <a:moveTo>
                  <a:pt x="116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08" y="8"/>
                  <a:pt x="108" y="8"/>
                  <a:pt x="108" y="8"/>
                </a:cubicBezTo>
                <a:cubicBezTo>
                  <a:pt x="112" y="8"/>
                  <a:pt x="116" y="12"/>
                  <a:pt x="116" y="16"/>
                </a:cubicBezTo>
                <a:lnTo>
                  <a:pt x="116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878679" y="791410"/>
            <a:ext cx="23963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通信</a:t>
            </a:r>
            <a:r>
              <a:rPr lang="zh-CN" altLang="en-US" dirty="0" smtClean="0"/>
              <a:t>图</a:t>
            </a:r>
            <a:r>
              <a:rPr lang="en-US" altLang="zh-CN" dirty="0" smtClean="0"/>
              <a:t>VS</a:t>
            </a:r>
            <a:r>
              <a:rPr lang="zh-CN" altLang="en-US" dirty="0" smtClean="0"/>
              <a:t>顺序图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89288" y="2070379"/>
            <a:ext cx="424338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顺序图强调先后顺序，通信图则是强调相互之间的关系。顺序图和通信图基本同构，但是很少使用通信图，因为顺序图更简洁，更直观</a:t>
            </a:r>
            <a:r>
              <a:rPr lang="zh-CN" altLang="en-US" dirty="0" smtClean="0">
                <a:solidFill>
                  <a:srgbClr val="4F4F4F"/>
                </a:solidFill>
                <a:latin typeface="-apple-system"/>
              </a:rPr>
              <a:t>。</a:t>
            </a:r>
            <a:endParaRPr lang="en-US" altLang="zh-CN" dirty="0" smtClean="0">
              <a:solidFill>
                <a:srgbClr val="4F4F4F"/>
              </a:solidFill>
              <a:latin typeface="-apple-system"/>
            </a:endParaRPr>
          </a:p>
          <a:p>
            <a:endParaRPr lang="en-US" altLang="zh-CN" dirty="0">
              <a:solidFill>
                <a:srgbClr val="4F4F4F"/>
              </a:solidFill>
              <a:latin typeface="-apple-system"/>
            </a:endParaRPr>
          </a:p>
          <a:p>
            <a:r>
              <a:rPr lang="zh-CN" altLang="en-US" dirty="0" smtClean="0">
                <a:solidFill>
                  <a:srgbClr val="4F4F4F"/>
                </a:solidFill>
                <a:latin typeface="-apple-system"/>
              </a:rPr>
              <a:t>区别概括：</a:t>
            </a:r>
            <a:endParaRPr lang="en-US" altLang="zh-CN" dirty="0" smtClean="0">
              <a:solidFill>
                <a:srgbClr val="4F4F4F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1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、通信图的消息必须有编号。</a:t>
            </a: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2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、通信图连接的线条是关联关系。</a:t>
            </a: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3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、通信图消息流程不是至上而下的。</a:t>
            </a:r>
            <a:endParaRPr lang="zh-CN" altLang="en-US" dirty="0" smtClean="0">
              <a:solidFill>
                <a:srgbClr val="4F4F4F"/>
              </a:solidFill>
              <a:latin typeface="-apple-system"/>
            </a:endParaRP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5" grpId="0"/>
      <p:bldP spid="4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796" b="30"/>
          <a:stretch>
            <a:fillRect/>
          </a:stretch>
        </p:blipFill>
        <p:spPr>
          <a:xfrm>
            <a:off x="0" y="2036"/>
            <a:ext cx="4357688" cy="6855964"/>
          </a:xfrm>
          <a:custGeom>
            <a:avLst/>
            <a:gdLst>
              <a:gd name="connsiteX0" fmla="*/ 0 w 6072188"/>
              <a:gd name="connsiteY0" fmla="*/ 0 h 6855964"/>
              <a:gd name="connsiteX1" fmla="*/ 6072188 w 6072188"/>
              <a:gd name="connsiteY1" fmla="*/ 0 h 6855964"/>
              <a:gd name="connsiteX2" fmla="*/ 6072188 w 6072188"/>
              <a:gd name="connsiteY2" fmla="*/ 6855964 h 6855964"/>
              <a:gd name="connsiteX3" fmla="*/ 0 w 6072188"/>
              <a:gd name="connsiteY3" fmla="*/ 6855964 h 68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2188" h="6855964">
                <a:moveTo>
                  <a:pt x="0" y="0"/>
                </a:moveTo>
                <a:lnTo>
                  <a:pt x="6072188" y="0"/>
                </a:lnTo>
                <a:lnTo>
                  <a:pt x="6072188" y="6855964"/>
                </a:lnTo>
                <a:lnTo>
                  <a:pt x="0" y="6855964"/>
                </a:lnTo>
                <a:close/>
              </a:path>
            </a:pathLst>
          </a:custGeom>
        </p:spPr>
      </p:pic>
      <p:sp useBgFill="1">
        <p:nvSpPr>
          <p:cNvPr id="10" name="矩形 9"/>
          <p:cNvSpPr/>
          <p:nvPr/>
        </p:nvSpPr>
        <p:spPr>
          <a:xfrm>
            <a:off x="0" y="2036"/>
            <a:ext cx="4357688" cy="6855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</a:rPr>
                <a:t>通信图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2" name="Freeform 147"/>
          <p:cNvSpPr>
            <a:spLocks noEditPoints="1"/>
          </p:cNvSpPr>
          <p:nvPr/>
        </p:nvSpPr>
        <p:spPr bwMode="auto">
          <a:xfrm>
            <a:off x="188793" y="1531442"/>
            <a:ext cx="377156" cy="388700"/>
          </a:xfrm>
          <a:custGeom>
            <a:avLst/>
            <a:gdLst>
              <a:gd name="T0" fmla="*/ 108 w 124"/>
              <a:gd name="T1" fmla="*/ 0 h 128"/>
              <a:gd name="T2" fmla="*/ 16 w 124"/>
              <a:gd name="T3" fmla="*/ 0 h 128"/>
              <a:gd name="T4" fmla="*/ 0 w 124"/>
              <a:gd name="T5" fmla="*/ 16 h 128"/>
              <a:gd name="T6" fmla="*/ 0 w 124"/>
              <a:gd name="T7" fmla="*/ 88 h 128"/>
              <a:gd name="T8" fmla="*/ 16 w 124"/>
              <a:gd name="T9" fmla="*/ 104 h 128"/>
              <a:gd name="T10" fmla="*/ 48 w 124"/>
              <a:gd name="T11" fmla="*/ 104 h 128"/>
              <a:gd name="T12" fmla="*/ 48 w 124"/>
              <a:gd name="T13" fmla="*/ 120 h 128"/>
              <a:gd name="T14" fmla="*/ 40 w 124"/>
              <a:gd name="T15" fmla="*/ 120 h 128"/>
              <a:gd name="T16" fmla="*/ 36 w 124"/>
              <a:gd name="T17" fmla="*/ 124 h 128"/>
              <a:gd name="T18" fmla="*/ 40 w 124"/>
              <a:gd name="T19" fmla="*/ 128 h 128"/>
              <a:gd name="T20" fmla="*/ 88 w 124"/>
              <a:gd name="T21" fmla="*/ 128 h 128"/>
              <a:gd name="T22" fmla="*/ 92 w 124"/>
              <a:gd name="T23" fmla="*/ 124 h 128"/>
              <a:gd name="T24" fmla="*/ 88 w 124"/>
              <a:gd name="T25" fmla="*/ 120 h 128"/>
              <a:gd name="T26" fmla="*/ 80 w 124"/>
              <a:gd name="T27" fmla="*/ 120 h 128"/>
              <a:gd name="T28" fmla="*/ 80 w 124"/>
              <a:gd name="T29" fmla="*/ 104 h 128"/>
              <a:gd name="T30" fmla="*/ 108 w 124"/>
              <a:gd name="T31" fmla="*/ 104 h 128"/>
              <a:gd name="T32" fmla="*/ 124 w 124"/>
              <a:gd name="T33" fmla="*/ 88 h 128"/>
              <a:gd name="T34" fmla="*/ 124 w 124"/>
              <a:gd name="T35" fmla="*/ 16 h 128"/>
              <a:gd name="T36" fmla="*/ 108 w 124"/>
              <a:gd name="T37" fmla="*/ 0 h 128"/>
              <a:gd name="T38" fmla="*/ 72 w 124"/>
              <a:gd name="T39" fmla="*/ 120 h 128"/>
              <a:gd name="T40" fmla="*/ 56 w 124"/>
              <a:gd name="T41" fmla="*/ 120 h 128"/>
              <a:gd name="T42" fmla="*/ 56 w 124"/>
              <a:gd name="T43" fmla="*/ 104 h 128"/>
              <a:gd name="T44" fmla="*/ 72 w 124"/>
              <a:gd name="T45" fmla="*/ 104 h 128"/>
              <a:gd name="T46" fmla="*/ 72 w 124"/>
              <a:gd name="T47" fmla="*/ 120 h 128"/>
              <a:gd name="T48" fmla="*/ 116 w 124"/>
              <a:gd name="T49" fmla="*/ 88 h 128"/>
              <a:gd name="T50" fmla="*/ 108 w 124"/>
              <a:gd name="T51" fmla="*/ 96 h 128"/>
              <a:gd name="T52" fmla="*/ 16 w 124"/>
              <a:gd name="T53" fmla="*/ 96 h 128"/>
              <a:gd name="T54" fmla="*/ 8 w 124"/>
              <a:gd name="T55" fmla="*/ 88 h 128"/>
              <a:gd name="T56" fmla="*/ 8 w 124"/>
              <a:gd name="T57" fmla="*/ 80 h 128"/>
              <a:gd name="T58" fmla="*/ 116 w 124"/>
              <a:gd name="T59" fmla="*/ 80 h 128"/>
              <a:gd name="T60" fmla="*/ 116 w 124"/>
              <a:gd name="T61" fmla="*/ 88 h 128"/>
              <a:gd name="T62" fmla="*/ 116 w 124"/>
              <a:gd name="T63" fmla="*/ 72 h 128"/>
              <a:gd name="T64" fmla="*/ 8 w 124"/>
              <a:gd name="T65" fmla="*/ 72 h 128"/>
              <a:gd name="T66" fmla="*/ 8 w 124"/>
              <a:gd name="T67" fmla="*/ 16 h 128"/>
              <a:gd name="T68" fmla="*/ 16 w 124"/>
              <a:gd name="T69" fmla="*/ 8 h 128"/>
              <a:gd name="T70" fmla="*/ 108 w 124"/>
              <a:gd name="T71" fmla="*/ 8 h 128"/>
              <a:gd name="T72" fmla="*/ 116 w 124"/>
              <a:gd name="T73" fmla="*/ 16 h 128"/>
              <a:gd name="T74" fmla="*/ 116 w 124"/>
              <a:gd name="T75" fmla="*/ 7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128">
                <a:moveTo>
                  <a:pt x="108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7"/>
                  <a:pt x="7" y="104"/>
                  <a:pt x="16" y="104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48" y="120"/>
                  <a:pt x="48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8" y="120"/>
                  <a:pt x="36" y="122"/>
                  <a:pt x="36" y="124"/>
                </a:cubicBezTo>
                <a:cubicBezTo>
                  <a:pt x="36" y="126"/>
                  <a:pt x="38" y="128"/>
                  <a:pt x="40" y="128"/>
                </a:cubicBezTo>
                <a:cubicBezTo>
                  <a:pt x="88" y="128"/>
                  <a:pt x="88" y="128"/>
                  <a:pt x="88" y="128"/>
                </a:cubicBezTo>
                <a:cubicBezTo>
                  <a:pt x="90" y="128"/>
                  <a:pt x="92" y="126"/>
                  <a:pt x="92" y="124"/>
                </a:cubicBezTo>
                <a:cubicBezTo>
                  <a:pt x="92" y="122"/>
                  <a:pt x="90" y="120"/>
                  <a:pt x="88" y="120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108" y="104"/>
                  <a:pt x="108" y="104"/>
                  <a:pt x="108" y="104"/>
                </a:cubicBezTo>
                <a:cubicBezTo>
                  <a:pt x="117" y="104"/>
                  <a:pt x="124" y="97"/>
                  <a:pt x="124" y="88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4" y="7"/>
                  <a:pt x="117" y="0"/>
                  <a:pt x="108" y="0"/>
                </a:cubicBezTo>
                <a:close/>
                <a:moveTo>
                  <a:pt x="72" y="120"/>
                </a:moveTo>
                <a:cubicBezTo>
                  <a:pt x="56" y="120"/>
                  <a:pt x="56" y="120"/>
                  <a:pt x="56" y="120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72" y="104"/>
                  <a:pt x="72" y="104"/>
                  <a:pt x="72" y="104"/>
                </a:cubicBezTo>
                <a:lnTo>
                  <a:pt x="72" y="120"/>
                </a:lnTo>
                <a:close/>
                <a:moveTo>
                  <a:pt x="116" y="88"/>
                </a:moveTo>
                <a:cubicBezTo>
                  <a:pt x="116" y="92"/>
                  <a:pt x="112" y="96"/>
                  <a:pt x="108" y="96"/>
                </a:cubicBezTo>
                <a:cubicBezTo>
                  <a:pt x="16" y="96"/>
                  <a:pt x="16" y="96"/>
                  <a:pt x="16" y="96"/>
                </a:cubicBezTo>
                <a:cubicBezTo>
                  <a:pt x="12" y="96"/>
                  <a:pt x="8" y="92"/>
                  <a:pt x="8" y="88"/>
                </a:cubicBezTo>
                <a:cubicBezTo>
                  <a:pt x="8" y="80"/>
                  <a:pt x="8" y="80"/>
                  <a:pt x="8" y="80"/>
                </a:cubicBezTo>
                <a:cubicBezTo>
                  <a:pt x="116" y="80"/>
                  <a:pt x="116" y="80"/>
                  <a:pt x="116" y="80"/>
                </a:cubicBezTo>
                <a:lnTo>
                  <a:pt x="116" y="88"/>
                </a:lnTo>
                <a:close/>
                <a:moveTo>
                  <a:pt x="116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08" y="8"/>
                  <a:pt x="108" y="8"/>
                  <a:pt x="108" y="8"/>
                </a:cubicBezTo>
                <a:cubicBezTo>
                  <a:pt x="112" y="8"/>
                  <a:pt x="116" y="12"/>
                  <a:pt x="116" y="16"/>
                </a:cubicBezTo>
                <a:lnTo>
                  <a:pt x="116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应用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89288" y="2070379"/>
            <a:ext cx="42433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4F4F4F"/>
                </a:solidFill>
                <a:latin typeface="-apple-system"/>
              </a:rPr>
              <a:t>借阅者查询书籍顺序图</a:t>
            </a:r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055" y="1244717"/>
            <a:ext cx="9431898" cy="4960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5" grpId="0"/>
      <p:bldP spid="4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54353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通信图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394380" y="264655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3264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提问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169413" y="3845630"/>
            <a:ext cx="65640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请说出一个以上的，通信图和顺序图的区别。（用本节介绍的回答）</a:t>
            </a:r>
            <a:endParaRPr lang="en-US" altLang="zh-CN" dirty="0" smtClean="0"/>
          </a:p>
        </p:txBody>
      </p:sp>
      <p:sp>
        <p:nvSpPr>
          <p:cNvPr id="2" name="文本框 1"/>
          <p:cNvSpPr txBox="1"/>
          <p:nvPr/>
        </p:nvSpPr>
        <p:spPr>
          <a:xfrm>
            <a:off x="2169160" y="4897120"/>
            <a:ext cx="63703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这两种图之间的区别在于：顺序图基于时间，按时间顺序显示出现的任务；而通信图显示任务和信息(对象)的交互方式。在通信中，时间以编码形式显示，很难选取。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  <p:bldP spid="9" grpId="0"/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flipV="1">
            <a:off x="3702542" y="3222541"/>
            <a:ext cx="1440000" cy="28800"/>
          </a:xfrm>
          <a:custGeom>
            <a:avLst/>
            <a:gdLst>
              <a:gd name="connsiteX0" fmla="*/ 1071759 w 1440000"/>
              <a:gd name="connsiteY0" fmla="*/ 28800 h 28800"/>
              <a:gd name="connsiteX1" fmla="*/ 1440000 w 1440000"/>
              <a:gd name="connsiteY1" fmla="*/ 28800 h 28800"/>
              <a:gd name="connsiteX2" fmla="*/ 1440000 w 1440000"/>
              <a:gd name="connsiteY2" fmla="*/ 0 h 28800"/>
              <a:gd name="connsiteX3" fmla="*/ 1055131 w 1440000"/>
              <a:gd name="connsiteY3" fmla="*/ 0 h 28800"/>
              <a:gd name="connsiteX4" fmla="*/ 0 w 1440000"/>
              <a:gd name="connsiteY4" fmla="*/ 28800 h 28800"/>
              <a:gd name="connsiteX5" fmla="*/ 348492 w 1440000"/>
              <a:gd name="connsiteY5" fmla="*/ 28800 h 28800"/>
              <a:gd name="connsiteX6" fmla="*/ 398375 w 1440000"/>
              <a:gd name="connsiteY6" fmla="*/ 0 h 28800"/>
              <a:gd name="connsiteX7" fmla="*/ 0 w 1440000"/>
              <a:gd name="connsiteY7" fmla="*/ 0 h 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0000" h="28800">
                <a:moveTo>
                  <a:pt x="1071759" y="28800"/>
                </a:moveTo>
                <a:lnTo>
                  <a:pt x="1440000" y="28800"/>
                </a:lnTo>
                <a:lnTo>
                  <a:pt x="1440000" y="0"/>
                </a:lnTo>
                <a:lnTo>
                  <a:pt x="1055131" y="0"/>
                </a:lnTo>
                <a:close/>
                <a:moveTo>
                  <a:pt x="0" y="28800"/>
                </a:moveTo>
                <a:lnTo>
                  <a:pt x="348492" y="28800"/>
                </a:lnTo>
                <a:lnTo>
                  <a:pt x="398375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026798" y="2507831"/>
            <a:ext cx="705760" cy="714710"/>
            <a:chOff x="3569784" y="2113339"/>
            <a:chExt cx="705760" cy="714710"/>
          </a:xfrm>
          <a:solidFill>
            <a:schemeClr val="accent2"/>
          </a:solidFill>
        </p:grpSpPr>
        <p:grpSp>
          <p:nvGrpSpPr>
            <p:cNvPr id="4" name="组合 3"/>
            <p:cNvGrpSpPr/>
            <p:nvPr/>
          </p:nvGrpSpPr>
          <p:grpSpPr>
            <a:xfrm rot="1800000">
              <a:off x="3569784" y="2113339"/>
              <a:ext cx="705760" cy="703716"/>
              <a:chOff x="3569783" y="5296910"/>
              <a:chExt cx="705760" cy="703716"/>
            </a:xfrm>
            <a:grpFill/>
          </p:grpSpPr>
          <p:sp>
            <p:nvSpPr>
              <p:cNvPr id="6" name="矩形 5"/>
              <p:cNvSpPr/>
              <p:nvPr/>
            </p:nvSpPr>
            <p:spPr>
              <a:xfrm>
                <a:off x="3575456" y="5300539"/>
                <a:ext cx="700087" cy="7000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" name="直接连接符 6"/>
              <p:cNvCxnSpPr/>
              <p:nvPr/>
            </p:nvCxnSpPr>
            <p:spPr>
              <a:xfrm>
                <a:off x="4094141" y="531350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>
                <a:off x="3569783" y="59861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rot="5400000">
                <a:off x="3493849" y="53869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rot="5400000">
                <a:off x="4170613" y="5910626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文本框 4"/>
            <p:cNvSpPr txBox="1"/>
            <p:nvPr/>
          </p:nvSpPr>
          <p:spPr>
            <a:xfrm>
              <a:off x="3715169" y="2120163"/>
              <a:ext cx="5000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6</a:t>
              </a:r>
              <a:endParaRPr lang="zh-CN" altLang="en-US" sz="4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452759" y="2463506"/>
            <a:ext cx="3278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+mj-lt"/>
              </a:rPr>
              <a:t>部署图</a:t>
            </a:r>
            <a:endParaRPr lang="zh-CN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313405" y="3551004"/>
            <a:ext cx="370306" cy="571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  <p:bldP spid="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796" b="30"/>
          <a:stretch>
            <a:fillRect/>
          </a:stretch>
        </p:blipFill>
        <p:spPr>
          <a:xfrm>
            <a:off x="0" y="2036"/>
            <a:ext cx="4357688" cy="6855964"/>
          </a:xfrm>
          <a:custGeom>
            <a:avLst/>
            <a:gdLst>
              <a:gd name="connsiteX0" fmla="*/ 0 w 6072188"/>
              <a:gd name="connsiteY0" fmla="*/ 0 h 6855964"/>
              <a:gd name="connsiteX1" fmla="*/ 6072188 w 6072188"/>
              <a:gd name="connsiteY1" fmla="*/ 0 h 6855964"/>
              <a:gd name="connsiteX2" fmla="*/ 6072188 w 6072188"/>
              <a:gd name="connsiteY2" fmla="*/ 6855964 h 6855964"/>
              <a:gd name="connsiteX3" fmla="*/ 0 w 6072188"/>
              <a:gd name="connsiteY3" fmla="*/ 6855964 h 68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2188" h="6855964">
                <a:moveTo>
                  <a:pt x="0" y="0"/>
                </a:moveTo>
                <a:lnTo>
                  <a:pt x="6072188" y="0"/>
                </a:lnTo>
                <a:lnTo>
                  <a:pt x="6072188" y="6855964"/>
                </a:lnTo>
                <a:lnTo>
                  <a:pt x="0" y="6855964"/>
                </a:lnTo>
                <a:close/>
              </a:path>
            </a:pathLst>
          </a:custGeom>
        </p:spPr>
      </p:pic>
      <p:sp useBgFill="1">
        <p:nvSpPr>
          <p:cNvPr id="10" name="矩形 9"/>
          <p:cNvSpPr/>
          <p:nvPr/>
        </p:nvSpPr>
        <p:spPr>
          <a:xfrm>
            <a:off x="0" y="2036"/>
            <a:ext cx="4357688" cy="6855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</a:rPr>
                <a:t>部署图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396345" y="567595"/>
            <a:ext cx="995940" cy="995940"/>
            <a:chOff x="4974665" y="1045065"/>
            <a:chExt cx="995940" cy="995940"/>
          </a:xfrm>
        </p:grpSpPr>
        <p:sp>
          <p:nvSpPr>
            <p:cNvPr id="14" name="流程图: 联系 13"/>
            <p:cNvSpPr/>
            <p:nvPr/>
          </p:nvSpPr>
          <p:spPr>
            <a:xfrm>
              <a:off x="4974665" y="1045065"/>
              <a:ext cx="995940" cy="99594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021092" y="1091492"/>
              <a:ext cx="903086" cy="90308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4000" dirty="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396345" y="1825294"/>
            <a:ext cx="995940" cy="995940"/>
            <a:chOff x="4974665" y="1045065"/>
            <a:chExt cx="995940" cy="995940"/>
          </a:xfrm>
        </p:grpSpPr>
        <p:sp>
          <p:nvSpPr>
            <p:cNvPr id="17" name="流程图: 联系 16"/>
            <p:cNvSpPr/>
            <p:nvPr/>
          </p:nvSpPr>
          <p:spPr>
            <a:xfrm>
              <a:off x="4974665" y="1045065"/>
              <a:ext cx="995940" cy="99594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5021092" y="1091492"/>
              <a:ext cx="903086" cy="90308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4000" dirty="0"/>
            </a:p>
          </p:txBody>
        </p:sp>
      </p:grpSp>
      <p:sp>
        <p:nvSpPr>
          <p:cNvPr id="22" name="Freeform 147"/>
          <p:cNvSpPr>
            <a:spLocks noEditPoints="1"/>
          </p:cNvSpPr>
          <p:nvPr/>
        </p:nvSpPr>
        <p:spPr bwMode="auto">
          <a:xfrm>
            <a:off x="188793" y="1531442"/>
            <a:ext cx="377156" cy="388700"/>
          </a:xfrm>
          <a:custGeom>
            <a:avLst/>
            <a:gdLst>
              <a:gd name="T0" fmla="*/ 108 w 124"/>
              <a:gd name="T1" fmla="*/ 0 h 128"/>
              <a:gd name="T2" fmla="*/ 16 w 124"/>
              <a:gd name="T3" fmla="*/ 0 h 128"/>
              <a:gd name="T4" fmla="*/ 0 w 124"/>
              <a:gd name="T5" fmla="*/ 16 h 128"/>
              <a:gd name="T6" fmla="*/ 0 w 124"/>
              <a:gd name="T7" fmla="*/ 88 h 128"/>
              <a:gd name="T8" fmla="*/ 16 w 124"/>
              <a:gd name="T9" fmla="*/ 104 h 128"/>
              <a:gd name="T10" fmla="*/ 48 w 124"/>
              <a:gd name="T11" fmla="*/ 104 h 128"/>
              <a:gd name="T12" fmla="*/ 48 w 124"/>
              <a:gd name="T13" fmla="*/ 120 h 128"/>
              <a:gd name="T14" fmla="*/ 40 w 124"/>
              <a:gd name="T15" fmla="*/ 120 h 128"/>
              <a:gd name="T16" fmla="*/ 36 w 124"/>
              <a:gd name="T17" fmla="*/ 124 h 128"/>
              <a:gd name="T18" fmla="*/ 40 w 124"/>
              <a:gd name="T19" fmla="*/ 128 h 128"/>
              <a:gd name="T20" fmla="*/ 88 w 124"/>
              <a:gd name="T21" fmla="*/ 128 h 128"/>
              <a:gd name="T22" fmla="*/ 92 w 124"/>
              <a:gd name="T23" fmla="*/ 124 h 128"/>
              <a:gd name="T24" fmla="*/ 88 w 124"/>
              <a:gd name="T25" fmla="*/ 120 h 128"/>
              <a:gd name="T26" fmla="*/ 80 w 124"/>
              <a:gd name="T27" fmla="*/ 120 h 128"/>
              <a:gd name="T28" fmla="*/ 80 w 124"/>
              <a:gd name="T29" fmla="*/ 104 h 128"/>
              <a:gd name="T30" fmla="*/ 108 w 124"/>
              <a:gd name="T31" fmla="*/ 104 h 128"/>
              <a:gd name="T32" fmla="*/ 124 w 124"/>
              <a:gd name="T33" fmla="*/ 88 h 128"/>
              <a:gd name="T34" fmla="*/ 124 w 124"/>
              <a:gd name="T35" fmla="*/ 16 h 128"/>
              <a:gd name="T36" fmla="*/ 108 w 124"/>
              <a:gd name="T37" fmla="*/ 0 h 128"/>
              <a:gd name="T38" fmla="*/ 72 w 124"/>
              <a:gd name="T39" fmla="*/ 120 h 128"/>
              <a:gd name="T40" fmla="*/ 56 w 124"/>
              <a:gd name="T41" fmla="*/ 120 h 128"/>
              <a:gd name="T42" fmla="*/ 56 w 124"/>
              <a:gd name="T43" fmla="*/ 104 h 128"/>
              <a:gd name="T44" fmla="*/ 72 w 124"/>
              <a:gd name="T45" fmla="*/ 104 h 128"/>
              <a:gd name="T46" fmla="*/ 72 w 124"/>
              <a:gd name="T47" fmla="*/ 120 h 128"/>
              <a:gd name="T48" fmla="*/ 116 w 124"/>
              <a:gd name="T49" fmla="*/ 88 h 128"/>
              <a:gd name="T50" fmla="*/ 108 w 124"/>
              <a:gd name="T51" fmla="*/ 96 h 128"/>
              <a:gd name="T52" fmla="*/ 16 w 124"/>
              <a:gd name="T53" fmla="*/ 96 h 128"/>
              <a:gd name="T54" fmla="*/ 8 w 124"/>
              <a:gd name="T55" fmla="*/ 88 h 128"/>
              <a:gd name="T56" fmla="*/ 8 w 124"/>
              <a:gd name="T57" fmla="*/ 80 h 128"/>
              <a:gd name="T58" fmla="*/ 116 w 124"/>
              <a:gd name="T59" fmla="*/ 80 h 128"/>
              <a:gd name="T60" fmla="*/ 116 w 124"/>
              <a:gd name="T61" fmla="*/ 88 h 128"/>
              <a:gd name="T62" fmla="*/ 116 w 124"/>
              <a:gd name="T63" fmla="*/ 72 h 128"/>
              <a:gd name="T64" fmla="*/ 8 w 124"/>
              <a:gd name="T65" fmla="*/ 72 h 128"/>
              <a:gd name="T66" fmla="*/ 8 w 124"/>
              <a:gd name="T67" fmla="*/ 16 h 128"/>
              <a:gd name="T68" fmla="*/ 16 w 124"/>
              <a:gd name="T69" fmla="*/ 8 h 128"/>
              <a:gd name="T70" fmla="*/ 108 w 124"/>
              <a:gd name="T71" fmla="*/ 8 h 128"/>
              <a:gd name="T72" fmla="*/ 116 w 124"/>
              <a:gd name="T73" fmla="*/ 16 h 128"/>
              <a:gd name="T74" fmla="*/ 116 w 124"/>
              <a:gd name="T75" fmla="*/ 7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128">
                <a:moveTo>
                  <a:pt x="108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7"/>
                  <a:pt x="7" y="104"/>
                  <a:pt x="16" y="104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48" y="120"/>
                  <a:pt x="48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8" y="120"/>
                  <a:pt x="36" y="122"/>
                  <a:pt x="36" y="124"/>
                </a:cubicBezTo>
                <a:cubicBezTo>
                  <a:pt x="36" y="126"/>
                  <a:pt x="38" y="128"/>
                  <a:pt x="40" y="128"/>
                </a:cubicBezTo>
                <a:cubicBezTo>
                  <a:pt x="88" y="128"/>
                  <a:pt x="88" y="128"/>
                  <a:pt x="88" y="128"/>
                </a:cubicBezTo>
                <a:cubicBezTo>
                  <a:pt x="90" y="128"/>
                  <a:pt x="92" y="126"/>
                  <a:pt x="92" y="124"/>
                </a:cubicBezTo>
                <a:cubicBezTo>
                  <a:pt x="92" y="122"/>
                  <a:pt x="90" y="120"/>
                  <a:pt x="88" y="120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108" y="104"/>
                  <a:pt x="108" y="104"/>
                  <a:pt x="108" y="104"/>
                </a:cubicBezTo>
                <a:cubicBezTo>
                  <a:pt x="117" y="104"/>
                  <a:pt x="124" y="97"/>
                  <a:pt x="124" y="88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4" y="7"/>
                  <a:pt x="117" y="0"/>
                  <a:pt x="108" y="0"/>
                </a:cubicBezTo>
                <a:close/>
                <a:moveTo>
                  <a:pt x="72" y="120"/>
                </a:moveTo>
                <a:cubicBezTo>
                  <a:pt x="56" y="120"/>
                  <a:pt x="56" y="120"/>
                  <a:pt x="56" y="120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72" y="104"/>
                  <a:pt x="72" y="104"/>
                  <a:pt x="72" y="104"/>
                </a:cubicBezTo>
                <a:lnTo>
                  <a:pt x="72" y="120"/>
                </a:lnTo>
                <a:close/>
                <a:moveTo>
                  <a:pt x="116" y="88"/>
                </a:moveTo>
                <a:cubicBezTo>
                  <a:pt x="116" y="92"/>
                  <a:pt x="112" y="96"/>
                  <a:pt x="108" y="96"/>
                </a:cubicBezTo>
                <a:cubicBezTo>
                  <a:pt x="16" y="96"/>
                  <a:pt x="16" y="96"/>
                  <a:pt x="16" y="96"/>
                </a:cubicBezTo>
                <a:cubicBezTo>
                  <a:pt x="12" y="96"/>
                  <a:pt x="8" y="92"/>
                  <a:pt x="8" y="88"/>
                </a:cubicBezTo>
                <a:cubicBezTo>
                  <a:pt x="8" y="80"/>
                  <a:pt x="8" y="80"/>
                  <a:pt x="8" y="80"/>
                </a:cubicBezTo>
                <a:cubicBezTo>
                  <a:pt x="116" y="80"/>
                  <a:pt x="116" y="80"/>
                  <a:pt x="116" y="80"/>
                </a:cubicBezTo>
                <a:lnTo>
                  <a:pt x="116" y="88"/>
                </a:lnTo>
                <a:close/>
                <a:moveTo>
                  <a:pt x="116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08" y="8"/>
                  <a:pt x="108" y="8"/>
                  <a:pt x="108" y="8"/>
                </a:cubicBezTo>
                <a:cubicBezTo>
                  <a:pt x="112" y="8"/>
                  <a:pt x="116" y="12"/>
                  <a:pt x="116" y="16"/>
                </a:cubicBezTo>
                <a:lnTo>
                  <a:pt x="116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Freeform 149"/>
          <p:cNvSpPr>
            <a:spLocks noEditPoints="1"/>
          </p:cNvSpPr>
          <p:nvPr/>
        </p:nvSpPr>
        <p:spPr bwMode="auto">
          <a:xfrm>
            <a:off x="5478045" y="105444"/>
            <a:ext cx="218084" cy="388700"/>
          </a:xfrm>
          <a:custGeom>
            <a:avLst/>
            <a:gdLst>
              <a:gd name="T0" fmla="*/ 36 w 72"/>
              <a:gd name="T1" fmla="*/ 112 h 128"/>
              <a:gd name="T2" fmla="*/ 44 w 72"/>
              <a:gd name="T3" fmla="*/ 104 h 128"/>
              <a:gd name="T4" fmla="*/ 36 w 72"/>
              <a:gd name="T5" fmla="*/ 96 h 128"/>
              <a:gd name="T6" fmla="*/ 28 w 72"/>
              <a:gd name="T7" fmla="*/ 104 h 128"/>
              <a:gd name="T8" fmla="*/ 36 w 72"/>
              <a:gd name="T9" fmla="*/ 112 h 128"/>
              <a:gd name="T10" fmla="*/ 56 w 72"/>
              <a:gd name="T11" fmla="*/ 0 h 128"/>
              <a:gd name="T12" fmla="*/ 16 w 72"/>
              <a:gd name="T13" fmla="*/ 0 h 128"/>
              <a:gd name="T14" fmla="*/ 0 w 72"/>
              <a:gd name="T15" fmla="*/ 16 h 128"/>
              <a:gd name="T16" fmla="*/ 0 w 72"/>
              <a:gd name="T17" fmla="*/ 112 h 128"/>
              <a:gd name="T18" fmla="*/ 16 w 72"/>
              <a:gd name="T19" fmla="*/ 128 h 128"/>
              <a:gd name="T20" fmla="*/ 56 w 72"/>
              <a:gd name="T21" fmla="*/ 128 h 128"/>
              <a:gd name="T22" fmla="*/ 72 w 72"/>
              <a:gd name="T23" fmla="*/ 112 h 128"/>
              <a:gd name="T24" fmla="*/ 72 w 72"/>
              <a:gd name="T25" fmla="*/ 16 h 128"/>
              <a:gd name="T26" fmla="*/ 56 w 72"/>
              <a:gd name="T27" fmla="*/ 0 h 128"/>
              <a:gd name="T28" fmla="*/ 64 w 72"/>
              <a:gd name="T29" fmla="*/ 112 h 128"/>
              <a:gd name="T30" fmla="*/ 56 w 72"/>
              <a:gd name="T31" fmla="*/ 120 h 128"/>
              <a:gd name="T32" fmla="*/ 16 w 72"/>
              <a:gd name="T33" fmla="*/ 120 h 128"/>
              <a:gd name="T34" fmla="*/ 8 w 72"/>
              <a:gd name="T35" fmla="*/ 112 h 128"/>
              <a:gd name="T36" fmla="*/ 8 w 72"/>
              <a:gd name="T37" fmla="*/ 88 h 128"/>
              <a:gd name="T38" fmla="*/ 64 w 72"/>
              <a:gd name="T39" fmla="*/ 88 h 128"/>
              <a:gd name="T40" fmla="*/ 64 w 72"/>
              <a:gd name="T41" fmla="*/ 112 h 128"/>
              <a:gd name="T42" fmla="*/ 64 w 72"/>
              <a:gd name="T43" fmla="*/ 80 h 128"/>
              <a:gd name="T44" fmla="*/ 8 w 72"/>
              <a:gd name="T45" fmla="*/ 80 h 128"/>
              <a:gd name="T46" fmla="*/ 8 w 72"/>
              <a:gd name="T47" fmla="*/ 28 h 128"/>
              <a:gd name="T48" fmla="*/ 64 w 72"/>
              <a:gd name="T49" fmla="*/ 28 h 128"/>
              <a:gd name="T50" fmla="*/ 64 w 72"/>
              <a:gd name="T51" fmla="*/ 80 h 128"/>
              <a:gd name="T52" fmla="*/ 64 w 72"/>
              <a:gd name="T53" fmla="*/ 20 h 128"/>
              <a:gd name="T54" fmla="*/ 8 w 72"/>
              <a:gd name="T55" fmla="*/ 20 h 128"/>
              <a:gd name="T56" fmla="*/ 8 w 72"/>
              <a:gd name="T57" fmla="*/ 16 h 128"/>
              <a:gd name="T58" fmla="*/ 16 w 72"/>
              <a:gd name="T59" fmla="*/ 8 h 128"/>
              <a:gd name="T60" fmla="*/ 56 w 72"/>
              <a:gd name="T61" fmla="*/ 8 h 128"/>
              <a:gd name="T62" fmla="*/ 64 w 72"/>
              <a:gd name="T63" fmla="*/ 16 h 128"/>
              <a:gd name="T64" fmla="*/ 64 w 72"/>
              <a:gd name="T65" fmla="*/ 2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72" h="128">
                <a:moveTo>
                  <a:pt x="36" y="112"/>
                </a:moveTo>
                <a:cubicBezTo>
                  <a:pt x="40" y="112"/>
                  <a:pt x="44" y="108"/>
                  <a:pt x="44" y="104"/>
                </a:cubicBezTo>
                <a:cubicBezTo>
                  <a:pt x="44" y="100"/>
                  <a:pt x="40" y="96"/>
                  <a:pt x="36" y="96"/>
                </a:cubicBezTo>
                <a:cubicBezTo>
                  <a:pt x="32" y="96"/>
                  <a:pt x="28" y="100"/>
                  <a:pt x="28" y="104"/>
                </a:cubicBezTo>
                <a:cubicBezTo>
                  <a:pt x="28" y="108"/>
                  <a:pt x="32" y="112"/>
                  <a:pt x="36" y="112"/>
                </a:cubicBezTo>
                <a:close/>
                <a:moveTo>
                  <a:pt x="56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21"/>
                  <a:pt x="7" y="128"/>
                  <a:pt x="16" y="128"/>
                </a:cubicBezTo>
                <a:cubicBezTo>
                  <a:pt x="56" y="128"/>
                  <a:pt x="56" y="128"/>
                  <a:pt x="56" y="128"/>
                </a:cubicBezTo>
                <a:cubicBezTo>
                  <a:pt x="65" y="128"/>
                  <a:pt x="72" y="121"/>
                  <a:pt x="72" y="112"/>
                </a:cubicBezTo>
                <a:cubicBezTo>
                  <a:pt x="72" y="16"/>
                  <a:pt x="72" y="16"/>
                  <a:pt x="72" y="16"/>
                </a:cubicBezTo>
                <a:cubicBezTo>
                  <a:pt x="72" y="7"/>
                  <a:pt x="65" y="0"/>
                  <a:pt x="56" y="0"/>
                </a:cubicBezTo>
                <a:close/>
                <a:moveTo>
                  <a:pt x="64" y="112"/>
                </a:moveTo>
                <a:cubicBezTo>
                  <a:pt x="64" y="116"/>
                  <a:pt x="60" y="120"/>
                  <a:pt x="56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2" y="120"/>
                  <a:pt x="8" y="116"/>
                  <a:pt x="8" y="112"/>
                </a:cubicBezTo>
                <a:cubicBezTo>
                  <a:pt x="8" y="88"/>
                  <a:pt x="8" y="88"/>
                  <a:pt x="8" y="88"/>
                </a:cubicBezTo>
                <a:cubicBezTo>
                  <a:pt x="64" y="88"/>
                  <a:pt x="64" y="88"/>
                  <a:pt x="64" y="88"/>
                </a:cubicBezTo>
                <a:lnTo>
                  <a:pt x="64" y="112"/>
                </a:lnTo>
                <a:close/>
                <a:moveTo>
                  <a:pt x="64" y="80"/>
                </a:moveTo>
                <a:cubicBezTo>
                  <a:pt x="8" y="80"/>
                  <a:pt x="8" y="80"/>
                  <a:pt x="8" y="80"/>
                </a:cubicBezTo>
                <a:cubicBezTo>
                  <a:pt x="8" y="28"/>
                  <a:pt x="8" y="28"/>
                  <a:pt x="8" y="28"/>
                </a:cubicBezTo>
                <a:cubicBezTo>
                  <a:pt x="64" y="28"/>
                  <a:pt x="64" y="28"/>
                  <a:pt x="64" y="28"/>
                </a:cubicBezTo>
                <a:lnTo>
                  <a:pt x="64" y="80"/>
                </a:lnTo>
                <a:close/>
                <a:moveTo>
                  <a:pt x="64" y="20"/>
                </a:moveTo>
                <a:cubicBezTo>
                  <a:pt x="8" y="20"/>
                  <a:pt x="8" y="20"/>
                  <a:pt x="8" y="2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56" y="8"/>
                  <a:pt x="56" y="8"/>
                  <a:pt x="56" y="8"/>
                </a:cubicBezTo>
                <a:cubicBezTo>
                  <a:pt x="60" y="8"/>
                  <a:pt x="64" y="12"/>
                  <a:pt x="64" y="16"/>
                </a:cubicBezTo>
                <a:lnTo>
                  <a:pt x="64" y="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5597409" y="478463"/>
            <a:ext cx="6056526" cy="1642065"/>
            <a:chOff x="5260127" y="1387965"/>
            <a:chExt cx="3955480" cy="1642065"/>
          </a:xfrm>
        </p:grpSpPr>
        <p:sp>
          <p:nvSpPr>
            <p:cNvPr id="25" name="矩形 24"/>
            <p:cNvSpPr/>
            <p:nvPr/>
          </p:nvSpPr>
          <p:spPr>
            <a:xfrm>
              <a:off x="5260127" y="1829701"/>
              <a:ext cx="395548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accent2"/>
                  </a:solidFill>
                </a:rPr>
                <a:t>结点是存在于运行时并代表一项计算资源的物理元素，</a:t>
              </a:r>
            </a:p>
            <a:p>
              <a:r>
                <a:rPr lang="zh-CN" altLang="en-US" dirty="0">
                  <a:solidFill>
                    <a:schemeClr val="accent2"/>
                  </a:solidFill>
                </a:rPr>
                <a:t>一般至少拥有一些内存，而且通常具有处理能力。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5260127" y="1387965"/>
              <a:ext cx="11079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chemeClr val="accent2"/>
                  </a:solidFill>
                </a:rPr>
                <a:t>结点：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597409" y="1963739"/>
            <a:ext cx="5394052" cy="811068"/>
            <a:chOff x="5260127" y="1387965"/>
            <a:chExt cx="3955480" cy="811068"/>
          </a:xfrm>
        </p:grpSpPr>
        <p:sp>
          <p:nvSpPr>
            <p:cNvPr id="29" name="矩形 28"/>
            <p:cNvSpPr/>
            <p:nvPr/>
          </p:nvSpPr>
          <p:spPr>
            <a:xfrm>
              <a:off x="5260127" y="1829701"/>
              <a:ext cx="395548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accent2"/>
                  </a:solidFill>
                </a:rPr>
                <a:t>即构件图的基本元素。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5260127" y="1387965"/>
              <a:ext cx="58680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chemeClr val="accent2"/>
                  </a:solidFill>
                </a:rPr>
                <a:t>组件</a:t>
              </a:r>
              <a:endParaRPr lang="zh-CN" altLang="en-US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587087" y="3212259"/>
            <a:ext cx="3955480" cy="811068"/>
            <a:chOff x="5260127" y="1387965"/>
            <a:chExt cx="3955480" cy="811068"/>
          </a:xfrm>
        </p:grpSpPr>
        <p:sp>
          <p:nvSpPr>
            <p:cNvPr id="32" name="矩形 31"/>
            <p:cNvSpPr/>
            <p:nvPr/>
          </p:nvSpPr>
          <p:spPr>
            <a:xfrm>
              <a:off x="5260127" y="1829701"/>
              <a:ext cx="395548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accent2"/>
                  </a:solidFill>
                </a:rPr>
                <a:t>也包括：依赖、泛化、关联及实现。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5260127" y="1387965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chemeClr val="accent2"/>
                  </a:solidFill>
                </a:rPr>
                <a:t>关系</a:t>
              </a:r>
              <a:endParaRPr lang="en-US" altLang="zh-CN" sz="24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概念</a:t>
            </a:r>
            <a:endParaRPr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5781889" y="68962"/>
            <a:ext cx="222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主要元素：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4392089" y="3070651"/>
            <a:ext cx="995940" cy="995940"/>
            <a:chOff x="4974665" y="1045065"/>
            <a:chExt cx="995940" cy="995940"/>
          </a:xfrm>
        </p:grpSpPr>
        <p:sp>
          <p:nvSpPr>
            <p:cNvPr id="41" name="流程图: 联系 16"/>
            <p:cNvSpPr/>
            <p:nvPr/>
          </p:nvSpPr>
          <p:spPr>
            <a:xfrm>
              <a:off x="4974665" y="1045065"/>
              <a:ext cx="995940" cy="99594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5021092" y="1091492"/>
              <a:ext cx="903086" cy="90308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4000" dirty="0"/>
            </a:p>
          </p:txBody>
        </p:sp>
      </p:grpSp>
      <p:sp>
        <p:nvSpPr>
          <p:cNvPr id="49" name="矩形 48"/>
          <p:cNvSpPr/>
          <p:nvPr/>
        </p:nvSpPr>
        <p:spPr>
          <a:xfrm>
            <a:off x="89288" y="2070379"/>
            <a:ext cx="424338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部署图（</a:t>
            </a: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Deployment Diagram)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用于静态建模，是表示运行时过程结点结构、组件实例及其对象结构的图。</a:t>
            </a: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35" grpId="0"/>
      <p:bldP spid="36" grpId="0"/>
      <p:bldP spid="4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796" b="30"/>
          <a:stretch>
            <a:fillRect/>
          </a:stretch>
        </p:blipFill>
        <p:spPr>
          <a:xfrm>
            <a:off x="0" y="2036"/>
            <a:ext cx="4357688" cy="6855964"/>
          </a:xfrm>
          <a:custGeom>
            <a:avLst/>
            <a:gdLst>
              <a:gd name="connsiteX0" fmla="*/ 0 w 6072188"/>
              <a:gd name="connsiteY0" fmla="*/ 0 h 6855964"/>
              <a:gd name="connsiteX1" fmla="*/ 6072188 w 6072188"/>
              <a:gd name="connsiteY1" fmla="*/ 0 h 6855964"/>
              <a:gd name="connsiteX2" fmla="*/ 6072188 w 6072188"/>
              <a:gd name="connsiteY2" fmla="*/ 6855964 h 6855964"/>
              <a:gd name="connsiteX3" fmla="*/ 0 w 6072188"/>
              <a:gd name="connsiteY3" fmla="*/ 6855964 h 68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2188" h="6855964">
                <a:moveTo>
                  <a:pt x="0" y="0"/>
                </a:moveTo>
                <a:lnTo>
                  <a:pt x="6072188" y="0"/>
                </a:lnTo>
                <a:lnTo>
                  <a:pt x="6072188" y="6855964"/>
                </a:lnTo>
                <a:lnTo>
                  <a:pt x="0" y="6855964"/>
                </a:lnTo>
                <a:close/>
              </a:path>
            </a:pathLst>
          </a:custGeom>
        </p:spPr>
      </p:pic>
      <p:sp useBgFill="1">
        <p:nvSpPr>
          <p:cNvPr id="10" name="矩形 9"/>
          <p:cNvSpPr/>
          <p:nvPr/>
        </p:nvSpPr>
        <p:spPr>
          <a:xfrm>
            <a:off x="0" y="2036"/>
            <a:ext cx="4357688" cy="6855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</a:rPr>
                <a:t>部署图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2" name="Freeform 147"/>
          <p:cNvSpPr>
            <a:spLocks noEditPoints="1"/>
          </p:cNvSpPr>
          <p:nvPr/>
        </p:nvSpPr>
        <p:spPr bwMode="auto">
          <a:xfrm>
            <a:off x="188793" y="1531442"/>
            <a:ext cx="377156" cy="388700"/>
          </a:xfrm>
          <a:custGeom>
            <a:avLst/>
            <a:gdLst>
              <a:gd name="T0" fmla="*/ 108 w 124"/>
              <a:gd name="T1" fmla="*/ 0 h 128"/>
              <a:gd name="T2" fmla="*/ 16 w 124"/>
              <a:gd name="T3" fmla="*/ 0 h 128"/>
              <a:gd name="T4" fmla="*/ 0 w 124"/>
              <a:gd name="T5" fmla="*/ 16 h 128"/>
              <a:gd name="T6" fmla="*/ 0 w 124"/>
              <a:gd name="T7" fmla="*/ 88 h 128"/>
              <a:gd name="T8" fmla="*/ 16 w 124"/>
              <a:gd name="T9" fmla="*/ 104 h 128"/>
              <a:gd name="T10" fmla="*/ 48 w 124"/>
              <a:gd name="T11" fmla="*/ 104 h 128"/>
              <a:gd name="T12" fmla="*/ 48 w 124"/>
              <a:gd name="T13" fmla="*/ 120 h 128"/>
              <a:gd name="T14" fmla="*/ 40 w 124"/>
              <a:gd name="T15" fmla="*/ 120 h 128"/>
              <a:gd name="T16" fmla="*/ 36 w 124"/>
              <a:gd name="T17" fmla="*/ 124 h 128"/>
              <a:gd name="T18" fmla="*/ 40 w 124"/>
              <a:gd name="T19" fmla="*/ 128 h 128"/>
              <a:gd name="T20" fmla="*/ 88 w 124"/>
              <a:gd name="T21" fmla="*/ 128 h 128"/>
              <a:gd name="T22" fmla="*/ 92 w 124"/>
              <a:gd name="T23" fmla="*/ 124 h 128"/>
              <a:gd name="T24" fmla="*/ 88 w 124"/>
              <a:gd name="T25" fmla="*/ 120 h 128"/>
              <a:gd name="T26" fmla="*/ 80 w 124"/>
              <a:gd name="T27" fmla="*/ 120 h 128"/>
              <a:gd name="T28" fmla="*/ 80 w 124"/>
              <a:gd name="T29" fmla="*/ 104 h 128"/>
              <a:gd name="T30" fmla="*/ 108 w 124"/>
              <a:gd name="T31" fmla="*/ 104 h 128"/>
              <a:gd name="T32" fmla="*/ 124 w 124"/>
              <a:gd name="T33" fmla="*/ 88 h 128"/>
              <a:gd name="T34" fmla="*/ 124 w 124"/>
              <a:gd name="T35" fmla="*/ 16 h 128"/>
              <a:gd name="T36" fmla="*/ 108 w 124"/>
              <a:gd name="T37" fmla="*/ 0 h 128"/>
              <a:gd name="T38" fmla="*/ 72 w 124"/>
              <a:gd name="T39" fmla="*/ 120 h 128"/>
              <a:gd name="T40" fmla="*/ 56 w 124"/>
              <a:gd name="T41" fmla="*/ 120 h 128"/>
              <a:gd name="T42" fmla="*/ 56 w 124"/>
              <a:gd name="T43" fmla="*/ 104 h 128"/>
              <a:gd name="T44" fmla="*/ 72 w 124"/>
              <a:gd name="T45" fmla="*/ 104 h 128"/>
              <a:gd name="T46" fmla="*/ 72 w 124"/>
              <a:gd name="T47" fmla="*/ 120 h 128"/>
              <a:gd name="T48" fmla="*/ 116 w 124"/>
              <a:gd name="T49" fmla="*/ 88 h 128"/>
              <a:gd name="T50" fmla="*/ 108 w 124"/>
              <a:gd name="T51" fmla="*/ 96 h 128"/>
              <a:gd name="T52" fmla="*/ 16 w 124"/>
              <a:gd name="T53" fmla="*/ 96 h 128"/>
              <a:gd name="T54" fmla="*/ 8 w 124"/>
              <a:gd name="T55" fmla="*/ 88 h 128"/>
              <a:gd name="T56" fmla="*/ 8 w 124"/>
              <a:gd name="T57" fmla="*/ 80 h 128"/>
              <a:gd name="T58" fmla="*/ 116 w 124"/>
              <a:gd name="T59" fmla="*/ 80 h 128"/>
              <a:gd name="T60" fmla="*/ 116 w 124"/>
              <a:gd name="T61" fmla="*/ 88 h 128"/>
              <a:gd name="T62" fmla="*/ 116 w 124"/>
              <a:gd name="T63" fmla="*/ 72 h 128"/>
              <a:gd name="T64" fmla="*/ 8 w 124"/>
              <a:gd name="T65" fmla="*/ 72 h 128"/>
              <a:gd name="T66" fmla="*/ 8 w 124"/>
              <a:gd name="T67" fmla="*/ 16 h 128"/>
              <a:gd name="T68" fmla="*/ 16 w 124"/>
              <a:gd name="T69" fmla="*/ 8 h 128"/>
              <a:gd name="T70" fmla="*/ 108 w 124"/>
              <a:gd name="T71" fmla="*/ 8 h 128"/>
              <a:gd name="T72" fmla="*/ 116 w 124"/>
              <a:gd name="T73" fmla="*/ 16 h 128"/>
              <a:gd name="T74" fmla="*/ 116 w 124"/>
              <a:gd name="T75" fmla="*/ 7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128">
                <a:moveTo>
                  <a:pt x="108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7"/>
                  <a:pt x="7" y="104"/>
                  <a:pt x="16" y="104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48" y="120"/>
                  <a:pt x="48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8" y="120"/>
                  <a:pt x="36" y="122"/>
                  <a:pt x="36" y="124"/>
                </a:cubicBezTo>
                <a:cubicBezTo>
                  <a:pt x="36" y="126"/>
                  <a:pt x="38" y="128"/>
                  <a:pt x="40" y="128"/>
                </a:cubicBezTo>
                <a:cubicBezTo>
                  <a:pt x="88" y="128"/>
                  <a:pt x="88" y="128"/>
                  <a:pt x="88" y="128"/>
                </a:cubicBezTo>
                <a:cubicBezTo>
                  <a:pt x="90" y="128"/>
                  <a:pt x="92" y="126"/>
                  <a:pt x="92" y="124"/>
                </a:cubicBezTo>
                <a:cubicBezTo>
                  <a:pt x="92" y="122"/>
                  <a:pt x="90" y="120"/>
                  <a:pt x="88" y="120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108" y="104"/>
                  <a:pt x="108" y="104"/>
                  <a:pt x="108" y="104"/>
                </a:cubicBezTo>
                <a:cubicBezTo>
                  <a:pt x="117" y="104"/>
                  <a:pt x="124" y="97"/>
                  <a:pt x="124" y="88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4" y="7"/>
                  <a:pt x="117" y="0"/>
                  <a:pt x="108" y="0"/>
                </a:cubicBezTo>
                <a:close/>
                <a:moveTo>
                  <a:pt x="72" y="120"/>
                </a:moveTo>
                <a:cubicBezTo>
                  <a:pt x="56" y="120"/>
                  <a:pt x="56" y="120"/>
                  <a:pt x="56" y="120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72" y="104"/>
                  <a:pt x="72" y="104"/>
                  <a:pt x="72" y="104"/>
                </a:cubicBezTo>
                <a:lnTo>
                  <a:pt x="72" y="120"/>
                </a:lnTo>
                <a:close/>
                <a:moveTo>
                  <a:pt x="116" y="88"/>
                </a:moveTo>
                <a:cubicBezTo>
                  <a:pt x="116" y="92"/>
                  <a:pt x="112" y="96"/>
                  <a:pt x="108" y="96"/>
                </a:cubicBezTo>
                <a:cubicBezTo>
                  <a:pt x="16" y="96"/>
                  <a:pt x="16" y="96"/>
                  <a:pt x="16" y="96"/>
                </a:cubicBezTo>
                <a:cubicBezTo>
                  <a:pt x="12" y="96"/>
                  <a:pt x="8" y="92"/>
                  <a:pt x="8" y="88"/>
                </a:cubicBezTo>
                <a:cubicBezTo>
                  <a:pt x="8" y="80"/>
                  <a:pt x="8" y="80"/>
                  <a:pt x="8" y="80"/>
                </a:cubicBezTo>
                <a:cubicBezTo>
                  <a:pt x="116" y="80"/>
                  <a:pt x="116" y="80"/>
                  <a:pt x="116" y="80"/>
                </a:cubicBezTo>
                <a:lnTo>
                  <a:pt x="116" y="88"/>
                </a:lnTo>
                <a:close/>
                <a:moveTo>
                  <a:pt x="116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08" y="8"/>
                  <a:pt x="108" y="8"/>
                  <a:pt x="108" y="8"/>
                </a:cubicBezTo>
                <a:cubicBezTo>
                  <a:pt x="112" y="8"/>
                  <a:pt x="116" y="12"/>
                  <a:pt x="116" y="16"/>
                </a:cubicBezTo>
                <a:lnTo>
                  <a:pt x="116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视图建模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89288" y="2070379"/>
            <a:ext cx="42433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对嵌入式系统建模</a:t>
            </a: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943" y="1888441"/>
            <a:ext cx="6221511" cy="35722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5" grpId="0"/>
      <p:bldP spid="4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796" b="30"/>
          <a:stretch>
            <a:fillRect/>
          </a:stretch>
        </p:blipFill>
        <p:spPr>
          <a:xfrm>
            <a:off x="0" y="2036"/>
            <a:ext cx="4357688" cy="6855964"/>
          </a:xfrm>
          <a:custGeom>
            <a:avLst/>
            <a:gdLst>
              <a:gd name="connsiteX0" fmla="*/ 0 w 6072188"/>
              <a:gd name="connsiteY0" fmla="*/ 0 h 6855964"/>
              <a:gd name="connsiteX1" fmla="*/ 6072188 w 6072188"/>
              <a:gd name="connsiteY1" fmla="*/ 0 h 6855964"/>
              <a:gd name="connsiteX2" fmla="*/ 6072188 w 6072188"/>
              <a:gd name="connsiteY2" fmla="*/ 6855964 h 6855964"/>
              <a:gd name="connsiteX3" fmla="*/ 0 w 6072188"/>
              <a:gd name="connsiteY3" fmla="*/ 6855964 h 68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2188" h="6855964">
                <a:moveTo>
                  <a:pt x="0" y="0"/>
                </a:moveTo>
                <a:lnTo>
                  <a:pt x="6072188" y="0"/>
                </a:lnTo>
                <a:lnTo>
                  <a:pt x="6072188" y="6855964"/>
                </a:lnTo>
                <a:lnTo>
                  <a:pt x="0" y="6855964"/>
                </a:lnTo>
                <a:close/>
              </a:path>
            </a:pathLst>
          </a:custGeom>
        </p:spPr>
      </p:pic>
      <p:sp useBgFill="1">
        <p:nvSpPr>
          <p:cNvPr id="10" name="矩形 9"/>
          <p:cNvSpPr/>
          <p:nvPr/>
        </p:nvSpPr>
        <p:spPr>
          <a:xfrm>
            <a:off x="0" y="2036"/>
            <a:ext cx="4357688" cy="6855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</a:rPr>
                <a:t>部署图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2" name="Freeform 147"/>
          <p:cNvSpPr>
            <a:spLocks noEditPoints="1"/>
          </p:cNvSpPr>
          <p:nvPr/>
        </p:nvSpPr>
        <p:spPr bwMode="auto">
          <a:xfrm>
            <a:off x="188793" y="1531442"/>
            <a:ext cx="377156" cy="388700"/>
          </a:xfrm>
          <a:custGeom>
            <a:avLst/>
            <a:gdLst>
              <a:gd name="T0" fmla="*/ 108 w 124"/>
              <a:gd name="T1" fmla="*/ 0 h 128"/>
              <a:gd name="T2" fmla="*/ 16 w 124"/>
              <a:gd name="T3" fmla="*/ 0 h 128"/>
              <a:gd name="T4" fmla="*/ 0 w 124"/>
              <a:gd name="T5" fmla="*/ 16 h 128"/>
              <a:gd name="T6" fmla="*/ 0 w 124"/>
              <a:gd name="T7" fmla="*/ 88 h 128"/>
              <a:gd name="T8" fmla="*/ 16 w 124"/>
              <a:gd name="T9" fmla="*/ 104 h 128"/>
              <a:gd name="T10" fmla="*/ 48 w 124"/>
              <a:gd name="T11" fmla="*/ 104 h 128"/>
              <a:gd name="T12" fmla="*/ 48 w 124"/>
              <a:gd name="T13" fmla="*/ 120 h 128"/>
              <a:gd name="T14" fmla="*/ 40 w 124"/>
              <a:gd name="T15" fmla="*/ 120 h 128"/>
              <a:gd name="T16" fmla="*/ 36 w 124"/>
              <a:gd name="T17" fmla="*/ 124 h 128"/>
              <a:gd name="T18" fmla="*/ 40 w 124"/>
              <a:gd name="T19" fmla="*/ 128 h 128"/>
              <a:gd name="T20" fmla="*/ 88 w 124"/>
              <a:gd name="T21" fmla="*/ 128 h 128"/>
              <a:gd name="T22" fmla="*/ 92 w 124"/>
              <a:gd name="T23" fmla="*/ 124 h 128"/>
              <a:gd name="T24" fmla="*/ 88 w 124"/>
              <a:gd name="T25" fmla="*/ 120 h 128"/>
              <a:gd name="T26" fmla="*/ 80 w 124"/>
              <a:gd name="T27" fmla="*/ 120 h 128"/>
              <a:gd name="T28" fmla="*/ 80 w 124"/>
              <a:gd name="T29" fmla="*/ 104 h 128"/>
              <a:gd name="T30" fmla="*/ 108 w 124"/>
              <a:gd name="T31" fmla="*/ 104 h 128"/>
              <a:gd name="T32" fmla="*/ 124 w 124"/>
              <a:gd name="T33" fmla="*/ 88 h 128"/>
              <a:gd name="T34" fmla="*/ 124 w 124"/>
              <a:gd name="T35" fmla="*/ 16 h 128"/>
              <a:gd name="T36" fmla="*/ 108 w 124"/>
              <a:gd name="T37" fmla="*/ 0 h 128"/>
              <a:gd name="T38" fmla="*/ 72 w 124"/>
              <a:gd name="T39" fmla="*/ 120 h 128"/>
              <a:gd name="T40" fmla="*/ 56 w 124"/>
              <a:gd name="T41" fmla="*/ 120 h 128"/>
              <a:gd name="T42" fmla="*/ 56 w 124"/>
              <a:gd name="T43" fmla="*/ 104 h 128"/>
              <a:gd name="T44" fmla="*/ 72 w 124"/>
              <a:gd name="T45" fmla="*/ 104 h 128"/>
              <a:gd name="T46" fmla="*/ 72 w 124"/>
              <a:gd name="T47" fmla="*/ 120 h 128"/>
              <a:gd name="T48" fmla="*/ 116 w 124"/>
              <a:gd name="T49" fmla="*/ 88 h 128"/>
              <a:gd name="T50" fmla="*/ 108 w 124"/>
              <a:gd name="T51" fmla="*/ 96 h 128"/>
              <a:gd name="T52" fmla="*/ 16 w 124"/>
              <a:gd name="T53" fmla="*/ 96 h 128"/>
              <a:gd name="T54" fmla="*/ 8 w 124"/>
              <a:gd name="T55" fmla="*/ 88 h 128"/>
              <a:gd name="T56" fmla="*/ 8 w 124"/>
              <a:gd name="T57" fmla="*/ 80 h 128"/>
              <a:gd name="T58" fmla="*/ 116 w 124"/>
              <a:gd name="T59" fmla="*/ 80 h 128"/>
              <a:gd name="T60" fmla="*/ 116 w 124"/>
              <a:gd name="T61" fmla="*/ 88 h 128"/>
              <a:gd name="T62" fmla="*/ 116 w 124"/>
              <a:gd name="T63" fmla="*/ 72 h 128"/>
              <a:gd name="T64" fmla="*/ 8 w 124"/>
              <a:gd name="T65" fmla="*/ 72 h 128"/>
              <a:gd name="T66" fmla="*/ 8 w 124"/>
              <a:gd name="T67" fmla="*/ 16 h 128"/>
              <a:gd name="T68" fmla="*/ 16 w 124"/>
              <a:gd name="T69" fmla="*/ 8 h 128"/>
              <a:gd name="T70" fmla="*/ 108 w 124"/>
              <a:gd name="T71" fmla="*/ 8 h 128"/>
              <a:gd name="T72" fmla="*/ 116 w 124"/>
              <a:gd name="T73" fmla="*/ 16 h 128"/>
              <a:gd name="T74" fmla="*/ 116 w 124"/>
              <a:gd name="T75" fmla="*/ 7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128">
                <a:moveTo>
                  <a:pt x="108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7"/>
                  <a:pt x="7" y="104"/>
                  <a:pt x="16" y="104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48" y="120"/>
                  <a:pt x="48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8" y="120"/>
                  <a:pt x="36" y="122"/>
                  <a:pt x="36" y="124"/>
                </a:cubicBezTo>
                <a:cubicBezTo>
                  <a:pt x="36" y="126"/>
                  <a:pt x="38" y="128"/>
                  <a:pt x="40" y="128"/>
                </a:cubicBezTo>
                <a:cubicBezTo>
                  <a:pt x="88" y="128"/>
                  <a:pt x="88" y="128"/>
                  <a:pt x="88" y="128"/>
                </a:cubicBezTo>
                <a:cubicBezTo>
                  <a:pt x="90" y="128"/>
                  <a:pt x="92" y="126"/>
                  <a:pt x="92" y="124"/>
                </a:cubicBezTo>
                <a:cubicBezTo>
                  <a:pt x="92" y="122"/>
                  <a:pt x="90" y="120"/>
                  <a:pt x="88" y="120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108" y="104"/>
                  <a:pt x="108" y="104"/>
                  <a:pt x="108" y="104"/>
                </a:cubicBezTo>
                <a:cubicBezTo>
                  <a:pt x="117" y="104"/>
                  <a:pt x="124" y="97"/>
                  <a:pt x="124" y="88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4" y="7"/>
                  <a:pt x="117" y="0"/>
                  <a:pt x="108" y="0"/>
                </a:cubicBezTo>
                <a:close/>
                <a:moveTo>
                  <a:pt x="72" y="120"/>
                </a:moveTo>
                <a:cubicBezTo>
                  <a:pt x="56" y="120"/>
                  <a:pt x="56" y="120"/>
                  <a:pt x="56" y="120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72" y="104"/>
                  <a:pt x="72" y="104"/>
                  <a:pt x="72" y="104"/>
                </a:cubicBezTo>
                <a:lnTo>
                  <a:pt x="72" y="120"/>
                </a:lnTo>
                <a:close/>
                <a:moveTo>
                  <a:pt x="116" y="88"/>
                </a:moveTo>
                <a:cubicBezTo>
                  <a:pt x="116" y="92"/>
                  <a:pt x="112" y="96"/>
                  <a:pt x="108" y="96"/>
                </a:cubicBezTo>
                <a:cubicBezTo>
                  <a:pt x="16" y="96"/>
                  <a:pt x="16" y="96"/>
                  <a:pt x="16" y="96"/>
                </a:cubicBezTo>
                <a:cubicBezTo>
                  <a:pt x="12" y="96"/>
                  <a:pt x="8" y="92"/>
                  <a:pt x="8" y="88"/>
                </a:cubicBezTo>
                <a:cubicBezTo>
                  <a:pt x="8" y="80"/>
                  <a:pt x="8" y="80"/>
                  <a:pt x="8" y="80"/>
                </a:cubicBezTo>
                <a:cubicBezTo>
                  <a:pt x="116" y="80"/>
                  <a:pt x="116" y="80"/>
                  <a:pt x="116" y="80"/>
                </a:cubicBezTo>
                <a:lnTo>
                  <a:pt x="116" y="88"/>
                </a:lnTo>
                <a:close/>
                <a:moveTo>
                  <a:pt x="116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08" y="8"/>
                  <a:pt x="108" y="8"/>
                  <a:pt x="108" y="8"/>
                </a:cubicBezTo>
                <a:cubicBezTo>
                  <a:pt x="112" y="8"/>
                  <a:pt x="116" y="12"/>
                  <a:pt x="116" y="16"/>
                </a:cubicBezTo>
                <a:lnTo>
                  <a:pt x="116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视图建模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89288" y="2070379"/>
            <a:ext cx="42433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对客户</a:t>
            </a: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/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服务器</a:t>
            </a:r>
            <a:r>
              <a:rPr lang="zh-CN" altLang="en-US" dirty="0" smtClean="0">
                <a:solidFill>
                  <a:srgbClr val="4F4F4F"/>
                </a:solidFill>
                <a:latin typeface="-apple-system"/>
              </a:rPr>
              <a:t>系统建模</a:t>
            </a:r>
            <a:endParaRPr lang="en-US" altLang="zh-CN" dirty="0" smtClean="0">
              <a:solidFill>
                <a:srgbClr val="4F4F4F"/>
              </a:solidFill>
              <a:latin typeface="-apple-system"/>
            </a:endParaRP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040" y="1427249"/>
            <a:ext cx="7188550" cy="45922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5" grpId="0"/>
      <p:bldP spid="4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796" b="30"/>
          <a:stretch>
            <a:fillRect/>
          </a:stretch>
        </p:blipFill>
        <p:spPr>
          <a:xfrm>
            <a:off x="0" y="2036"/>
            <a:ext cx="4357688" cy="6855964"/>
          </a:xfrm>
          <a:custGeom>
            <a:avLst/>
            <a:gdLst>
              <a:gd name="connsiteX0" fmla="*/ 0 w 6072188"/>
              <a:gd name="connsiteY0" fmla="*/ 0 h 6855964"/>
              <a:gd name="connsiteX1" fmla="*/ 6072188 w 6072188"/>
              <a:gd name="connsiteY1" fmla="*/ 0 h 6855964"/>
              <a:gd name="connsiteX2" fmla="*/ 6072188 w 6072188"/>
              <a:gd name="connsiteY2" fmla="*/ 6855964 h 6855964"/>
              <a:gd name="connsiteX3" fmla="*/ 0 w 6072188"/>
              <a:gd name="connsiteY3" fmla="*/ 6855964 h 68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2188" h="6855964">
                <a:moveTo>
                  <a:pt x="0" y="0"/>
                </a:moveTo>
                <a:lnTo>
                  <a:pt x="6072188" y="0"/>
                </a:lnTo>
                <a:lnTo>
                  <a:pt x="6072188" y="6855964"/>
                </a:lnTo>
                <a:lnTo>
                  <a:pt x="0" y="6855964"/>
                </a:lnTo>
                <a:close/>
              </a:path>
            </a:pathLst>
          </a:custGeom>
        </p:spPr>
      </p:pic>
      <p:sp useBgFill="1">
        <p:nvSpPr>
          <p:cNvPr id="10" name="矩形 9"/>
          <p:cNvSpPr/>
          <p:nvPr/>
        </p:nvSpPr>
        <p:spPr>
          <a:xfrm>
            <a:off x="0" y="2036"/>
            <a:ext cx="4357688" cy="6855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</a:rPr>
                <a:t>部署图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2" name="Freeform 147"/>
          <p:cNvSpPr>
            <a:spLocks noEditPoints="1"/>
          </p:cNvSpPr>
          <p:nvPr/>
        </p:nvSpPr>
        <p:spPr bwMode="auto">
          <a:xfrm>
            <a:off x="188793" y="1531442"/>
            <a:ext cx="377156" cy="388700"/>
          </a:xfrm>
          <a:custGeom>
            <a:avLst/>
            <a:gdLst>
              <a:gd name="T0" fmla="*/ 108 w 124"/>
              <a:gd name="T1" fmla="*/ 0 h 128"/>
              <a:gd name="T2" fmla="*/ 16 w 124"/>
              <a:gd name="T3" fmla="*/ 0 h 128"/>
              <a:gd name="T4" fmla="*/ 0 w 124"/>
              <a:gd name="T5" fmla="*/ 16 h 128"/>
              <a:gd name="T6" fmla="*/ 0 w 124"/>
              <a:gd name="T7" fmla="*/ 88 h 128"/>
              <a:gd name="T8" fmla="*/ 16 w 124"/>
              <a:gd name="T9" fmla="*/ 104 h 128"/>
              <a:gd name="T10" fmla="*/ 48 w 124"/>
              <a:gd name="T11" fmla="*/ 104 h 128"/>
              <a:gd name="T12" fmla="*/ 48 w 124"/>
              <a:gd name="T13" fmla="*/ 120 h 128"/>
              <a:gd name="T14" fmla="*/ 40 w 124"/>
              <a:gd name="T15" fmla="*/ 120 h 128"/>
              <a:gd name="T16" fmla="*/ 36 w 124"/>
              <a:gd name="T17" fmla="*/ 124 h 128"/>
              <a:gd name="T18" fmla="*/ 40 w 124"/>
              <a:gd name="T19" fmla="*/ 128 h 128"/>
              <a:gd name="T20" fmla="*/ 88 w 124"/>
              <a:gd name="T21" fmla="*/ 128 h 128"/>
              <a:gd name="T22" fmla="*/ 92 w 124"/>
              <a:gd name="T23" fmla="*/ 124 h 128"/>
              <a:gd name="T24" fmla="*/ 88 w 124"/>
              <a:gd name="T25" fmla="*/ 120 h 128"/>
              <a:gd name="T26" fmla="*/ 80 w 124"/>
              <a:gd name="T27" fmla="*/ 120 h 128"/>
              <a:gd name="T28" fmla="*/ 80 w 124"/>
              <a:gd name="T29" fmla="*/ 104 h 128"/>
              <a:gd name="T30" fmla="*/ 108 w 124"/>
              <a:gd name="T31" fmla="*/ 104 h 128"/>
              <a:gd name="T32" fmla="*/ 124 w 124"/>
              <a:gd name="T33" fmla="*/ 88 h 128"/>
              <a:gd name="T34" fmla="*/ 124 w 124"/>
              <a:gd name="T35" fmla="*/ 16 h 128"/>
              <a:gd name="T36" fmla="*/ 108 w 124"/>
              <a:gd name="T37" fmla="*/ 0 h 128"/>
              <a:gd name="T38" fmla="*/ 72 w 124"/>
              <a:gd name="T39" fmla="*/ 120 h 128"/>
              <a:gd name="T40" fmla="*/ 56 w 124"/>
              <a:gd name="T41" fmla="*/ 120 h 128"/>
              <a:gd name="T42" fmla="*/ 56 w 124"/>
              <a:gd name="T43" fmla="*/ 104 h 128"/>
              <a:gd name="T44" fmla="*/ 72 w 124"/>
              <a:gd name="T45" fmla="*/ 104 h 128"/>
              <a:gd name="T46" fmla="*/ 72 w 124"/>
              <a:gd name="T47" fmla="*/ 120 h 128"/>
              <a:gd name="T48" fmla="*/ 116 w 124"/>
              <a:gd name="T49" fmla="*/ 88 h 128"/>
              <a:gd name="T50" fmla="*/ 108 w 124"/>
              <a:gd name="T51" fmla="*/ 96 h 128"/>
              <a:gd name="T52" fmla="*/ 16 w 124"/>
              <a:gd name="T53" fmla="*/ 96 h 128"/>
              <a:gd name="T54" fmla="*/ 8 w 124"/>
              <a:gd name="T55" fmla="*/ 88 h 128"/>
              <a:gd name="T56" fmla="*/ 8 w 124"/>
              <a:gd name="T57" fmla="*/ 80 h 128"/>
              <a:gd name="T58" fmla="*/ 116 w 124"/>
              <a:gd name="T59" fmla="*/ 80 h 128"/>
              <a:gd name="T60" fmla="*/ 116 w 124"/>
              <a:gd name="T61" fmla="*/ 88 h 128"/>
              <a:gd name="T62" fmla="*/ 116 w 124"/>
              <a:gd name="T63" fmla="*/ 72 h 128"/>
              <a:gd name="T64" fmla="*/ 8 w 124"/>
              <a:gd name="T65" fmla="*/ 72 h 128"/>
              <a:gd name="T66" fmla="*/ 8 w 124"/>
              <a:gd name="T67" fmla="*/ 16 h 128"/>
              <a:gd name="T68" fmla="*/ 16 w 124"/>
              <a:gd name="T69" fmla="*/ 8 h 128"/>
              <a:gd name="T70" fmla="*/ 108 w 124"/>
              <a:gd name="T71" fmla="*/ 8 h 128"/>
              <a:gd name="T72" fmla="*/ 116 w 124"/>
              <a:gd name="T73" fmla="*/ 16 h 128"/>
              <a:gd name="T74" fmla="*/ 116 w 124"/>
              <a:gd name="T75" fmla="*/ 7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128">
                <a:moveTo>
                  <a:pt x="108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7"/>
                  <a:pt x="7" y="104"/>
                  <a:pt x="16" y="104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48" y="120"/>
                  <a:pt x="48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8" y="120"/>
                  <a:pt x="36" y="122"/>
                  <a:pt x="36" y="124"/>
                </a:cubicBezTo>
                <a:cubicBezTo>
                  <a:pt x="36" y="126"/>
                  <a:pt x="38" y="128"/>
                  <a:pt x="40" y="128"/>
                </a:cubicBezTo>
                <a:cubicBezTo>
                  <a:pt x="88" y="128"/>
                  <a:pt x="88" y="128"/>
                  <a:pt x="88" y="128"/>
                </a:cubicBezTo>
                <a:cubicBezTo>
                  <a:pt x="90" y="128"/>
                  <a:pt x="92" y="126"/>
                  <a:pt x="92" y="124"/>
                </a:cubicBezTo>
                <a:cubicBezTo>
                  <a:pt x="92" y="122"/>
                  <a:pt x="90" y="120"/>
                  <a:pt x="88" y="120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108" y="104"/>
                  <a:pt x="108" y="104"/>
                  <a:pt x="108" y="104"/>
                </a:cubicBezTo>
                <a:cubicBezTo>
                  <a:pt x="117" y="104"/>
                  <a:pt x="124" y="97"/>
                  <a:pt x="124" y="88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4" y="7"/>
                  <a:pt x="117" y="0"/>
                  <a:pt x="108" y="0"/>
                </a:cubicBezTo>
                <a:close/>
                <a:moveTo>
                  <a:pt x="72" y="120"/>
                </a:moveTo>
                <a:cubicBezTo>
                  <a:pt x="56" y="120"/>
                  <a:pt x="56" y="120"/>
                  <a:pt x="56" y="120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72" y="104"/>
                  <a:pt x="72" y="104"/>
                  <a:pt x="72" y="104"/>
                </a:cubicBezTo>
                <a:lnTo>
                  <a:pt x="72" y="120"/>
                </a:lnTo>
                <a:close/>
                <a:moveTo>
                  <a:pt x="116" y="88"/>
                </a:moveTo>
                <a:cubicBezTo>
                  <a:pt x="116" y="92"/>
                  <a:pt x="112" y="96"/>
                  <a:pt x="108" y="96"/>
                </a:cubicBezTo>
                <a:cubicBezTo>
                  <a:pt x="16" y="96"/>
                  <a:pt x="16" y="96"/>
                  <a:pt x="16" y="96"/>
                </a:cubicBezTo>
                <a:cubicBezTo>
                  <a:pt x="12" y="96"/>
                  <a:pt x="8" y="92"/>
                  <a:pt x="8" y="88"/>
                </a:cubicBezTo>
                <a:cubicBezTo>
                  <a:pt x="8" y="80"/>
                  <a:pt x="8" y="80"/>
                  <a:pt x="8" y="80"/>
                </a:cubicBezTo>
                <a:cubicBezTo>
                  <a:pt x="116" y="80"/>
                  <a:pt x="116" y="80"/>
                  <a:pt x="116" y="80"/>
                </a:cubicBezTo>
                <a:lnTo>
                  <a:pt x="116" y="88"/>
                </a:lnTo>
                <a:close/>
                <a:moveTo>
                  <a:pt x="116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08" y="8"/>
                  <a:pt x="108" y="8"/>
                  <a:pt x="108" y="8"/>
                </a:cubicBezTo>
                <a:cubicBezTo>
                  <a:pt x="112" y="8"/>
                  <a:pt x="116" y="12"/>
                  <a:pt x="116" y="16"/>
                </a:cubicBezTo>
                <a:lnTo>
                  <a:pt x="116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视图建模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89288" y="2070379"/>
            <a:ext cx="42433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4F4F4F"/>
                </a:solidFill>
                <a:latin typeface="-apple-system"/>
              </a:rPr>
              <a:t>对全分布式系统建模</a:t>
            </a:r>
            <a:endParaRPr lang="en-US" altLang="zh-CN" dirty="0" smtClean="0">
              <a:solidFill>
                <a:srgbClr val="4F4F4F"/>
              </a:solidFill>
              <a:latin typeface="-apple-system"/>
            </a:endParaRP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449744" y="3245352"/>
            <a:ext cx="60565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广泛意义上的分布式系统通常是由多级服务器</a:t>
            </a:r>
            <a:r>
              <a:rPr lang="zh-CN" altLang="en-US" dirty="0" smtClean="0">
                <a:solidFill>
                  <a:srgbClr val="4F4F4F"/>
                </a:solidFill>
                <a:latin typeface="-apple-system"/>
              </a:rPr>
              <a:t>构成。一般存在多种软件组件，其中的一些版本的软件组件甚至可以在结点间迁移。</a:t>
            </a:r>
            <a:endParaRPr lang="zh-CN" altLang="en-US" dirty="0">
              <a:solidFill>
                <a:srgbClr val="4F4F4F"/>
              </a:solidFill>
              <a:latin typeface="-apple-syste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5" grpId="0"/>
      <p:bldP spid="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用例图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4743" y="2602228"/>
            <a:ext cx="42433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参与者</a:t>
            </a: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(Actor)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是指存在于系统</a:t>
            </a:r>
            <a:r>
              <a:rPr lang="zh-CN" altLang="en-US" b="1" dirty="0">
                <a:solidFill>
                  <a:srgbClr val="4F4F4F"/>
                </a:solidFill>
                <a:latin typeface="-apple-system"/>
              </a:rPr>
              <a:t>外部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并</a:t>
            </a:r>
            <a:r>
              <a:rPr lang="zh-CN" altLang="en-US" b="1" dirty="0">
                <a:solidFill>
                  <a:srgbClr val="4F4F4F"/>
                </a:solidFill>
                <a:latin typeface="-apple-system"/>
              </a:rPr>
              <a:t>直接与系统交互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的人、系统或者设备等。</a:t>
            </a:r>
            <a:endParaRPr lang="en-US" altLang="zh-CN" dirty="0">
              <a:solidFill>
                <a:srgbClr val="4F4F4F"/>
              </a:solidFill>
              <a:latin typeface="-apple-system"/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6209003" y="2590574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23030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参与者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6569366" y="3030915"/>
            <a:ext cx="56088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作用：（</a:t>
            </a:r>
            <a:r>
              <a:rPr lang="en-US" altLang="zh-CN" sz="2400" b="1" dirty="0">
                <a:solidFill>
                  <a:schemeClr val="bg1"/>
                </a:solidFill>
              </a:rPr>
              <a:t>1</a:t>
            </a:r>
            <a:r>
              <a:rPr lang="zh-CN" altLang="en-US" sz="2400" b="1" dirty="0">
                <a:solidFill>
                  <a:schemeClr val="bg1"/>
                </a:solidFill>
              </a:rPr>
              <a:t>）建立系统的外部用户模型</a:t>
            </a:r>
          </a:p>
          <a:p>
            <a:r>
              <a:rPr lang="zh-CN" altLang="en-US" sz="2400" b="1" dirty="0">
                <a:solidFill>
                  <a:schemeClr val="bg1"/>
                </a:solidFill>
              </a:rPr>
              <a:t>           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（</a:t>
            </a:r>
            <a:r>
              <a:rPr lang="en-US" altLang="zh-CN" sz="2400" b="1" dirty="0">
                <a:solidFill>
                  <a:schemeClr val="bg1"/>
                </a:solidFill>
              </a:rPr>
              <a:t>2</a:t>
            </a:r>
            <a:r>
              <a:rPr lang="zh-CN" altLang="en-US" sz="2400" b="1" dirty="0">
                <a:solidFill>
                  <a:schemeClr val="bg1"/>
                </a:solidFill>
              </a:rPr>
              <a:t>）对系统边界之外的对象进行描述</a:t>
            </a:r>
          </a:p>
          <a:p>
            <a:pPr algn="ctr"/>
            <a:endParaRPr lang="zh-CN" altLang="en-US" sz="2400" b="1" dirty="0">
              <a:solidFill>
                <a:schemeClr val="bg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71" y="4019952"/>
            <a:ext cx="1739743" cy="17397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4" grpId="0" animBg="1"/>
      <p:bldP spid="22" grpId="0"/>
      <p:bldP spid="1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796" b="30"/>
          <a:stretch>
            <a:fillRect/>
          </a:stretch>
        </p:blipFill>
        <p:spPr>
          <a:xfrm>
            <a:off x="0" y="2036"/>
            <a:ext cx="4357688" cy="6855964"/>
          </a:xfrm>
          <a:custGeom>
            <a:avLst/>
            <a:gdLst>
              <a:gd name="connsiteX0" fmla="*/ 0 w 6072188"/>
              <a:gd name="connsiteY0" fmla="*/ 0 h 6855964"/>
              <a:gd name="connsiteX1" fmla="*/ 6072188 w 6072188"/>
              <a:gd name="connsiteY1" fmla="*/ 0 h 6855964"/>
              <a:gd name="connsiteX2" fmla="*/ 6072188 w 6072188"/>
              <a:gd name="connsiteY2" fmla="*/ 6855964 h 6855964"/>
              <a:gd name="connsiteX3" fmla="*/ 0 w 6072188"/>
              <a:gd name="connsiteY3" fmla="*/ 6855964 h 68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2188" h="6855964">
                <a:moveTo>
                  <a:pt x="0" y="0"/>
                </a:moveTo>
                <a:lnTo>
                  <a:pt x="6072188" y="0"/>
                </a:lnTo>
                <a:lnTo>
                  <a:pt x="6072188" y="6855964"/>
                </a:lnTo>
                <a:lnTo>
                  <a:pt x="0" y="6855964"/>
                </a:lnTo>
                <a:close/>
              </a:path>
            </a:pathLst>
          </a:custGeom>
        </p:spPr>
      </p:pic>
      <p:sp useBgFill="1">
        <p:nvSpPr>
          <p:cNvPr id="10" name="矩形 9"/>
          <p:cNvSpPr/>
          <p:nvPr/>
        </p:nvSpPr>
        <p:spPr>
          <a:xfrm>
            <a:off x="0" y="2036"/>
            <a:ext cx="4357688" cy="6855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</a:rPr>
                <a:t>部署图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2" name="Freeform 147"/>
          <p:cNvSpPr>
            <a:spLocks noEditPoints="1"/>
          </p:cNvSpPr>
          <p:nvPr/>
        </p:nvSpPr>
        <p:spPr bwMode="auto">
          <a:xfrm>
            <a:off x="188793" y="1531442"/>
            <a:ext cx="377156" cy="388700"/>
          </a:xfrm>
          <a:custGeom>
            <a:avLst/>
            <a:gdLst>
              <a:gd name="T0" fmla="*/ 108 w 124"/>
              <a:gd name="T1" fmla="*/ 0 h 128"/>
              <a:gd name="T2" fmla="*/ 16 w 124"/>
              <a:gd name="T3" fmla="*/ 0 h 128"/>
              <a:gd name="T4" fmla="*/ 0 w 124"/>
              <a:gd name="T5" fmla="*/ 16 h 128"/>
              <a:gd name="T6" fmla="*/ 0 w 124"/>
              <a:gd name="T7" fmla="*/ 88 h 128"/>
              <a:gd name="T8" fmla="*/ 16 w 124"/>
              <a:gd name="T9" fmla="*/ 104 h 128"/>
              <a:gd name="T10" fmla="*/ 48 w 124"/>
              <a:gd name="T11" fmla="*/ 104 h 128"/>
              <a:gd name="T12" fmla="*/ 48 w 124"/>
              <a:gd name="T13" fmla="*/ 120 h 128"/>
              <a:gd name="T14" fmla="*/ 40 w 124"/>
              <a:gd name="T15" fmla="*/ 120 h 128"/>
              <a:gd name="T16" fmla="*/ 36 w 124"/>
              <a:gd name="T17" fmla="*/ 124 h 128"/>
              <a:gd name="T18" fmla="*/ 40 w 124"/>
              <a:gd name="T19" fmla="*/ 128 h 128"/>
              <a:gd name="T20" fmla="*/ 88 w 124"/>
              <a:gd name="T21" fmla="*/ 128 h 128"/>
              <a:gd name="T22" fmla="*/ 92 w 124"/>
              <a:gd name="T23" fmla="*/ 124 h 128"/>
              <a:gd name="T24" fmla="*/ 88 w 124"/>
              <a:gd name="T25" fmla="*/ 120 h 128"/>
              <a:gd name="T26" fmla="*/ 80 w 124"/>
              <a:gd name="T27" fmla="*/ 120 h 128"/>
              <a:gd name="T28" fmla="*/ 80 w 124"/>
              <a:gd name="T29" fmla="*/ 104 h 128"/>
              <a:gd name="T30" fmla="*/ 108 w 124"/>
              <a:gd name="T31" fmla="*/ 104 h 128"/>
              <a:gd name="T32" fmla="*/ 124 w 124"/>
              <a:gd name="T33" fmla="*/ 88 h 128"/>
              <a:gd name="T34" fmla="*/ 124 w 124"/>
              <a:gd name="T35" fmla="*/ 16 h 128"/>
              <a:gd name="T36" fmla="*/ 108 w 124"/>
              <a:gd name="T37" fmla="*/ 0 h 128"/>
              <a:gd name="T38" fmla="*/ 72 w 124"/>
              <a:gd name="T39" fmla="*/ 120 h 128"/>
              <a:gd name="T40" fmla="*/ 56 w 124"/>
              <a:gd name="T41" fmla="*/ 120 h 128"/>
              <a:gd name="T42" fmla="*/ 56 w 124"/>
              <a:gd name="T43" fmla="*/ 104 h 128"/>
              <a:gd name="T44" fmla="*/ 72 w 124"/>
              <a:gd name="T45" fmla="*/ 104 h 128"/>
              <a:gd name="T46" fmla="*/ 72 w 124"/>
              <a:gd name="T47" fmla="*/ 120 h 128"/>
              <a:gd name="T48" fmla="*/ 116 w 124"/>
              <a:gd name="T49" fmla="*/ 88 h 128"/>
              <a:gd name="T50" fmla="*/ 108 w 124"/>
              <a:gd name="T51" fmla="*/ 96 h 128"/>
              <a:gd name="T52" fmla="*/ 16 w 124"/>
              <a:gd name="T53" fmla="*/ 96 h 128"/>
              <a:gd name="T54" fmla="*/ 8 w 124"/>
              <a:gd name="T55" fmla="*/ 88 h 128"/>
              <a:gd name="T56" fmla="*/ 8 w 124"/>
              <a:gd name="T57" fmla="*/ 80 h 128"/>
              <a:gd name="T58" fmla="*/ 116 w 124"/>
              <a:gd name="T59" fmla="*/ 80 h 128"/>
              <a:gd name="T60" fmla="*/ 116 w 124"/>
              <a:gd name="T61" fmla="*/ 88 h 128"/>
              <a:gd name="T62" fmla="*/ 116 w 124"/>
              <a:gd name="T63" fmla="*/ 72 h 128"/>
              <a:gd name="T64" fmla="*/ 8 w 124"/>
              <a:gd name="T65" fmla="*/ 72 h 128"/>
              <a:gd name="T66" fmla="*/ 8 w 124"/>
              <a:gd name="T67" fmla="*/ 16 h 128"/>
              <a:gd name="T68" fmla="*/ 16 w 124"/>
              <a:gd name="T69" fmla="*/ 8 h 128"/>
              <a:gd name="T70" fmla="*/ 108 w 124"/>
              <a:gd name="T71" fmla="*/ 8 h 128"/>
              <a:gd name="T72" fmla="*/ 116 w 124"/>
              <a:gd name="T73" fmla="*/ 16 h 128"/>
              <a:gd name="T74" fmla="*/ 116 w 124"/>
              <a:gd name="T75" fmla="*/ 7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128">
                <a:moveTo>
                  <a:pt x="108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7"/>
                  <a:pt x="7" y="104"/>
                  <a:pt x="16" y="104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48" y="120"/>
                  <a:pt x="48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8" y="120"/>
                  <a:pt x="36" y="122"/>
                  <a:pt x="36" y="124"/>
                </a:cubicBezTo>
                <a:cubicBezTo>
                  <a:pt x="36" y="126"/>
                  <a:pt x="38" y="128"/>
                  <a:pt x="40" y="128"/>
                </a:cubicBezTo>
                <a:cubicBezTo>
                  <a:pt x="88" y="128"/>
                  <a:pt x="88" y="128"/>
                  <a:pt x="88" y="128"/>
                </a:cubicBezTo>
                <a:cubicBezTo>
                  <a:pt x="90" y="128"/>
                  <a:pt x="92" y="126"/>
                  <a:pt x="92" y="124"/>
                </a:cubicBezTo>
                <a:cubicBezTo>
                  <a:pt x="92" y="122"/>
                  <a:pt x="90" y="120"/>
                  <a:pt x="88" y="120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108" y="104"/>
                  <a:pt x="108" y="104"/>
                  <a:pt x="108" y="104"/>
                </a:cubicBezTo>
                <a:cubicBezTo>
                  <a:pt x="117" y="104"/>
                  <a:pt x="124" y="97"/>
                  <a:pt x="124" y="88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4" y="7"/>
                  <a:pt x="117" y="0"/>
                  <a:pt x="108" y="0"/>
                </a:cubicBezTo>
                <a:close/>
                <a:moveTo>
                  <a:pt x="72" y="120"/>
                </a:moveTo>
                <a:cubicBezTo>
                  <a:pt x="56" y="120"/>
                  <a:pt x="56" y="120"/>
                  <a:pt x="56" y="120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72" y="104"/>
                  <a:pt x="72" y="104"/>
                  <a:pt x="72" y="104"/>
                </a:cubicBezTo>
                <a:lnTo>
                  <a:pt x="72" y="120"/>
                </a:lnTo>
                <a:close/>
                <a:moveTo>
                  <a:pt x="116" y="88"/>
                </a:moveTo>
                <a:cubicBezTo>
                  <a:pt x="116" y="92"/>
                  <a:pt x="112" y="96"/>
                  <a:pt x="108" y="96"/>
                </a:cubicBezTo>
                <a:cubicBezTo>
                  <a:pt x="16" y="96"/>
                  <a:pt x="16" y="96"/>
                  <a:pt x="16" y="96"/>
                </a:cubicBezTo>
                <a:cubicBezTo>
                  <a:pt x="12" y="96"/>
                  <a:pt x="8" y="92"/>
                  <a:pt x="8" y="88"/>
                </a:cubicBezTo>
                <a:cubicBezTo>
                  <a:pt x="8" y="80"/>
                  <a:pt x="8" y="80"/>
                  <a:pt x="8" y="80"/>
                </a:cubicBezTo>
                <a:cubicBezTo>
                  <a:pt x="116" y="80"/>
                  <a:pt x="116" y="80"/>
                  <a:pt x="116" y="80"/>
                </a:cubicBezTo>
                <a:lnTo>
                  <a:pt x="116" y="88"/>
                </a:lnTo>
                <a:close/>
                <a:moveTo>
                  <a:pt x="116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08" y="8"/>
                  <a:pt x="108" y="8"/>
                  <a:pt x="108" y="8"/>
                </a:cubicBezTo>
                <a:cubicBezTo>
                  <a:pt x="112" y="8"/>
                  <a:pt x="116" y="12"/>
                  <a:pt x="116" y="16"/>
                </a:cubicBezTo>
                <a:lnTo>
                  <a:pt x="116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绘制步骤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89288" y="2070379"/>
            <a:ext cx="680603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4F4F4F"/>
                </a:solidFill>
                <a:latin typeface="-apple-system"/>
              </a:rPr>
              <a:t>1.</a:t>
            </a:r>
            <a:r>
              <a:rPr lang="zh-CN" altLang="en-US" sz="3200" dirty="0">
                <a:solidFill>
                  <a:srgbClr val="4F4F4F"/>
                </a:solidFill>
                <a:latin typeface="-apple-system"/>
              </a:rPr>
              <a:t>对系统中的结点建模；</a:t>
            </a:r>
          </a:p>
          <a:p>
            <a:r>
              <a:rPr lang="en-US" altLang="zh-CN" sz="3200" dirty="0">
                <a:solidFill>
                  <a:srgbClr val="4F4F4F"/>
                </a:solidFill>
                <a:latin typeface="-apple-system"/>
              </a:rPr>
              <a:t>2.</a:t>
            </a:r>
            <a:r>
              <a:rPr lang="zh-CN" altLang="en-US" sz="3200" dirty="0">
                <a:solidFill>
                  <a:srgbClr val="4F4F4F"/>
                </a:solidFill>
                <a:latin typeface="-apple-system"/>
              </a:rPr>
              <a:t>对结点间的关系建模；</a:t>
            </a:r>
          </a:p>
          <a:p>
            <a:r>
              <a:rPr lang="en-US" altLang="zh-CN" sz="3200" dirty="0" smtClean="0">
                <a:solidFill>
                  <a:srgbClr val="4F4F4F"/>
                </a:solidFill>
                <a:latin typeface="-apple-system"/>
              </a:rPr>
              <a:t>3</a:t>
            </a:r>
            <a:r>
              <a:rPr lang="en-US" altLang="zh-CN" sz="3200" dirty="0">
                <a:solidFill>
                  <a:srgbClr val="4F4F4F"/>
                </a:solidFill>
                <a:latin typeface="-apple-system"/>
              </a:rPr>
              <a:t>.</a:t>
            </a:r>
            <a:r>
              <a:rPr lang="zh-CN" altLang="en-US" sz="3200" dirty="0" smtClean="0">
                <a:solidFill>
                  <a:srgbClr val="4F4F4F"/>
                </a:solidFill>
                <a:latin typeface="-apple-system"/>
              </a:rPr>
              <a:t>对</a:t>
            </a:r>
            <a:r>
              <a:rPr lang="zh-CN" altLang="en-US" sz="3200" dirty="0">
                <a:solidFill>
                  <a:srgbClr val="4F4F4F"/>
                </a:solidFill>
                <a:latin typeface="-apple-system"/>
              </a:rPr>
              <a:t>结点中的组件建模；</a:t>
            </a:r>
          </a:p>
          <a:p>
            <a:r>
              <a:rPr lang="en-US" altLang="zh-CN" sz="3200" dirty="0">
                <a:solidFill>
                  <a:srgbClr val="4F4F4F"/>
                </a:solidFill>
                <a:latin typeface="-apple-system"/>
              </a:rPr>
              <a:t>4.</a:t>
            </a:r>
            <a:r>
              <a:rPr lang="zh-CN" altLang="en-US" sz="3200" dirty="0">
                <a:solidFill>
                  <a:srgbClr val="4F4F4F"/>
                </a:solidFill>
                <a:latin typeface="-apple-system"/>
              </a:rPr>
              <a:t>对组件间的关系建模；</a:t>
            </a:r>
          </a:p>
          <a:p>
            <a:r>
              <a:rPr lang="en-US" altLang="zh-CN" sz="3200" dirty="0">
                <a:solidFill>
                  <a:srgbClr val="4F4F4F"/>
                </a:solidFill>
                <a:latin typeface="-apple-system"/>
              </a:rPr>
              <a:t>5.</a:t>
            </a:r>
            <a:r>
              <a:rPr lang="zh-CN" altLang="en-US" sz="3200" dirty="0">
                <a:solidFill>
                  <a:srgbClr val="4F4F4F"/>
                </a:solidFill>
                <a:latin typeface="-apple-system"/>
              </a:rPr>
              <a:t>对建模的结果进行精华和细化。</a:t>
            </a: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5" grpId="0"/>
      <p:bldP spid="4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796" b="30"/>
          <a:stretch>
            <a:fillRect/>
          </a:stretch>
        </p:blipFill>
        <p:spPr>
          <a:xfrm>
            <a:off x="0" y="2036"/>
            <a:ext cx="4357688" cy="6855964"/>
          </a:xfrm>
          <a:custGeom>
            <a:avLst/>
            <a:gdLst>
              <a:gd name="connsiteX0" fmla="*/ 0 w 6072188"/>
              <a:gd name="connsiteY0" fmla="*/ 0 h 6855964"/>
              <a:gd name="connsiteX1" fmla="*/ 6072188 w 6072188"/>
              <a:gd name="connsiteY1" fmla="*/ 0 h 6855964"/>
              <a:gd name="connsiteX2" fmla="*/ 6072188 w 6072188"/>
              <a:gd name="connsiteY2" fmla="*/ 6855964 h 6855964"/>
              <a:gd name="connsiteX3" fmla="*/ 0 w 6072188"/>
              <a:gd name="connsiteY3" fmla="*/ 6855964 h 68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2188" h="6855964">
                <a:moveTo>
                  <a:pt x="0" y="0"/>
                </a:moveTo>
                <a:lnTo>
                  <a:pt x="6072188" y="0"/>
                </a:lnTo>
                <a:lnTo>
                  <a:pt x="6072188" y="6855964"/>
                </a:lnTo>
                <a:lnTo>
                  <a:pt x="0" y="6855964"/>
                </a:lnTo>
                <a:close/>
              </a:path>
            </a:pathLst>
          </a:custGeom>
        </p:spPr>
      </p:pic>
      <p:sp useBgFill="1">
        <p:nvSpPr>
          <p:cNvPr id="10" name="矩形 9"/>
          <p:cNvSpPr/>
          <p:nvPr/>
        </p:nvSpPr>
        <p:spPr>
          <a:xfrm>
            <a:off x="0" y="2036"/>
            <a:ext cx="4357688" cy="6855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</a:rPr>
                <a:t>部署图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878679" y="791410"/>
            <a:ext cx="23030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应用</a:t>
            </a:r>
            <a:r>
              <a:rPr lang="en-US" altLang="zh-CN" dirty="0" smtClean="0"/>
              <a:t>·</a:t>
            </a:r>
            <a:r>
              <a:rPr lang="zh-CN" altLang="en-US" dirty="0" smtClean="0"/>
              <a:t>实例层部署图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89288" y="2070379"/>
            <a:ext cx="42433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119" y="1245149"/>
            <a:ext cx="8946210" cy="54288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796" b="30"/>
          <a:stretch>
            <a:fillRect/>
          </a:stretch>
        </p:blipFill>
        <p:spPr>
          <a:xfrm>
            <a:off x="0" y="2036"/>
            <a:ext cx="4357688" cy="6855964"/>
          </a:xfrm>
          <a:custGeom>
            <a:avLst/>
            <a:gdLst>
              <a:gd name="connsiteX0" fmla="*/ 0 w 6072188"/>
              <a:gd name="connsiteY0" fmla="*/ 0 h 6855964"/>
              <a:gd name="connsiteX1" fmla="*/ 6072188 w 6072188"/>
              <a:gd name="connsiteY1" fmla="*/ 0 h 6855964"/>
              <a:gd name="connsiteX2" fmla="*/ 6072188 w 6072188"/>
              <a:gd name="connsiteY2" fmla="*/ 6855964 h 6855964"/>
              <a:gd name="connsiteX3" fmla="*/ 0 w 6072188"/>
              <a:gd name="connsiteY3" fmla="*/ 6855964 h 68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2188" h="6855964">
                <a:moveTo>
                  <a:pt x="0" y="0"/>
                </a:moveTo>
                <a:lnTo>
                  <a:pt x="6072188" y="0"/>
                </a:lnTo>
                <a:lnTo>
                  <a:pt x="6072188" y="6855964"/>
                </a:lnTo>
                <a:lnTo>
                  <a:pt x="0" y="6855964"/>
                </a:lnTo>
                <a:close/>
              </a:path>
            </a:pathLst>
          </a:custGeom>
        </p:spPr>
      </p:pic>
      <p:sp useBgFill="1">
        <p:nvSpPr>
          <p:cNvPr id="10" name="矩形 9"/>
          <p:cNvSpPr/>
          <p:nvPr/>
        </p:nvSpPr>
        <p:spPr>
          <a:xfrm>
            <a:off x="0" y="2036"/>
            <a:ext cx="4357688" cy="6855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</a:rPr>
                <a:t>部署图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878679" y="791410"/>
            <a:ext cx="23030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应用</a:t>
            </a:r>
            <a:r>
              <a:rPr lang="en-US" altLang="zh-CN" dirty="0" smtClean="0"/>
              <a:t>·</a:t>
            </a:r>
            <a:r>
              <a:rPr lang="zh-CN" altLang="en-US" dirty="0" smtClean="0"/>
              <a:t>描述层部署图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89288" y="2070379"/>
            <a:ext cx="42433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  <a:p>
            <a:endParaRPr lang="zh-CN" altLang="en-US" dirty="0">
              <a:solidFill>
                <a:srgbClr val="4F4F4F"/>
              </a:solidFill>
              <a:latin typeface="-apple-system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187" y="587571"/>
            <a:ext cx="8024327" cy="61881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2923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部署图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394380" y="264655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3264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提问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169413" y="3845630"/>
            <a:ext cx="6564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部署图用于静态建模还是动态建模？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077720" y="4756785"/>
            <a:ext cx="5604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类图，对象图，用例图，部署图，构件图，为静态图</a:t>
            </a:r>
          </a:p>
          <a:p>
            <a:r>
              <a:rPr lang="zh-CN" altLang="en-US"/>
              <a:t>状态图，顺序图，活动图，协作图为动态图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  <p:bldP spid="9" grpId="0"/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3663982" y="2983380"/>
            <a:ext cx="5451443" cy="902493"/>
            <a:chOff x="3663982" y="2983380"/>
            <a:chExt cx="5451443" cy="902493"/>
          </a:xfrm>
        </p:grpSpPr>
        <p:sp>
          <p:nvSpPr>
            <p:cNvPr id="6" name="文本框 5"/>
            <p:cNvSpPr txBox="1"/>
            <p:nvPr/>
          </p:nvSpPr>
          <p:spPr>
            <a:xfrm>
              <a:off x="3663982" y="2983380"/>
              <a:ext cx="4809530" cy="445621"/>
            </a:xfrm>
            <a:custGeom>
              <a:avLst/>
              <a:gdLst/>
              <a:ahLst/>
              <a:cxnLst/>
              <a:rect l="l" t="t" r="r" b="b"/>
              <a:pathLst>
                <a:path w="4809530" h="445621">
                  <a:moveTo>
                    <a:pt x="3914775" y="14883"/>
                  </a:moveTo>
                  <a:lnTo>
                    <a:pt x="4071342" y="14883"/>
                  </a:lnTo>
                  <a:lnTo>
                    <a:pt x="3705225" y="368499"/>
                  </a:lnTo>
                  <a:lnTo>
                    <a:pt x="3762005" y="445621"/>
                  </a:lnTo>
                  <a:lnTo>
                    <a:pt x="3483444" y="445621"/>
                  </a:lnTo>
                  <a:close/>
                  <a:moveTo>
                    <a:pt x="3365896" y="14883"/>
                  </a:moveTo>
                  <a:lnTo>
                    <a:pt x="3481388" y="14883"/>
                  </a:lnTo>
                  <a:lnTo>
                    <a:pt x="3481388" y="445621"/>
                  </a:lnTo>
                  <a:lnTo>
                    <a:pt x="3365896" y="445621"/>
                  </a:lnTo>
                  <a:close/>
                  <a:moveTo>
                    <a:pt x="3070026" y="14883"/>
                  </a:moveTo>
                  <a:lnTo>
                    <a:pt x="3180754" y="14883"/>
                  </a:lnTo>
                  <a:lnTo>
                    <a:pt x="3180754" y="445621"/>
                  </a:lnTo>
                  <a:lnTo>
                    <a:pt x="3070026" y="445621"/>
                  </a:lnTo>
                  <a:close/>
                  <a:moveTo>
                    <a:pt x="2493168" y="14883"/>
                  </a:moveTo>
                  <a:lnTo>
                    <a:pt x="2611636" y="14883"/>
                  </a:lnTo>
                  <a:lnTo>
                    <a:pt x="2899792" y="445621"/>
                  </a:lnTo>
                  <a:lnTo>
                    <a:pt x="2766860" y="445621"/>
                  </a:lnTo>
                  <a:lnTo>
                    <a:pt x="2603896" y="201811"/>
                  </a:lnTo>
                  <a:lnTo>
                    <a:pt x="2603896" y="445621"/>
                  </a:lnTo>
                  <a:lnTo>
                    <a:pt x="2493168" y="445621"/>
                  </a:lnTo>
                  <a:close/>
                  <a:moveTo>
                    <a:pt x="1924050" y="14883"/>
                  </a:moveTo>
                  <a:lnTo>
                    <a:pt x="2048470" y="14883"/>
                  </a:lnTo>
                  <a:lnTo>
                    <a:pt x="2224762" y="445621"/>
                  </a:lnTo>
                  <a:lnTo>
                    <a:pt x="2105067" y="445621"/>
                  </a:lnTo>
                  <a:lnTo>
                    <a:pt x="2045494" y="287536"/>
                  </a:lnTo>
                  <a:cubicBezTo>
                    <a:pt x="2017713" y="214114"/>
                    <a:pt x="1997075" y="153789"/>
                    <a:pt x="1983581" y="106561"/>
                  </a:cubicBezTo>
                  <a:cubicBezTo>
                    <a:pt x="1972468" y="162521"/>
                    <a:pt x="1956792" y="218083"/>
                    <a:pt x="1936551" y="273249"/>
                  </a:cubicBezTo>
                  <a:lnTo>
                    <a:pt x="1872012" y="445621"/>
                  </a:lnTo>
                  <a:lnTo>
                    <a:pt x="1758630" y="445621"/>
                  </a:lnTo>
                  <a:close/>
                  <a:moveTo>
                    <a:pt x="812006" y="14883"/>
                  </a:moveTo>
                  <a:lnTo>
                    <a:pt x="927497" y="14883"/>
                  </a:lnTo>
                  <a:lnTo>
                    <a:pt x="927497" y="373261"/>
                  </a:lnTo>
                  <a:lnTo>
                    <a:pt x="1381125" y="373261"/>
                  </a:lnTo>
                  <a:lnTo>
                    <a:pt x="1381125" y="14883"/>
                  </a:lnTo>
                  <a:lnTo>
                    <a:pt x="1496615" y="14883"/>
                  </a:lnTo>
                  <a:lnTo>
                    <a:pt x="1496615" y="445621"/>
                  </a:lnTo>
                  <a:lnTo>
                    <a:pt x="812006" y="445621"/>
                  </a:lnTo>
                  <a:close/>
                  <a:moveTo>
                    <a:pt x="0" y="14883"/>
                  </a:moveTo>
                  <a:lnTo>
                    <a:pt x="691753" y="14883"/>
                  </a:lnTo>
                  <a:lnTo>
                    <a:pt x="691753" y="117872"/>
                  </a:lnTo>
                  <a:lnTo>
                    <a:pt x="403027" y="117872"/>
                  </a:lnTo>
                  <a:lnTo>
                    <a:pt x="403027" y="445621"/>
                  </a:lnTo>
                  <a:lnTo>
                    <a:pt x="287536" y="445621"/>
                  </a:lnTo>
                  <a:lnTo>
                    <a:pt x="287536" y="117872"/>
                  </a:lnTo>
                  <a:lnTo>
                    <a:pt x="0" y="117872"/>
                  </a:lnTo>
                  <a:close/>
                  <a:moveTo>
                    <a:pt x="4481513" y="0"/>
                  </a:moveTo>
                  <a:cubicBezTo>
                    <a:pt x="4546203" y="0"/>
                    <a:pt x="4603254" y="10418"/>
                    <a:pt x="4652665" y="31254"/>
                  </a:cubicBezTo>
                  <a:cubicBezTo>
                    <a:pt x="4702076" y="52090"/>
                    <a:pt x="4740076" y="82749"/>
                    <a:pt x="4766667" y="123230"/>
                  </a:cubicBezTo>
                  <a:cubicBezTo>
                    <a:pt x="4793257" y="163711"/>
                    <a:pt x="4807544" y="209550"/>
                    <a:pt x="4809530" y="260747"/>
                  </a:cubicBezTo>
                  <a:lnTo>
                    <a:pt x="4698802" y="269081"/>
                  </a:lnTo>
                  <a:cubicBezTo>
                    <a:pt x="4692848" y="213916"/>
                    <a:pt x="4672707" y="172244"/>
                    <a:pt x="4638377" y="144066"/>
                  </a:cubicBezTo>
                  <a:cubicBezTo>
                    <a:pt x="4604047" y="115888"/>
                    <a:pt x="4553346" y="101799"/>
                    <a:pt x="4486275" y="101799"/>
                  </a:cubicBezTo>
                  <a:cubicBezTo>
                    <a:pt x="4416425" y="101799"/>
                    <a:pt x="4365525" y="114598"/>
                    <a:pt x="4333578" y="140196"/>
                  </a:cubicBezTo>
                  <a:cubicBezTo>
                    <a:pt x="4301629" y="165795"/>
                    <a:pt x="4285654" y="196652"/>
                    <a:pt x="4285654" y="232767"/>
                  </a:cubicBezTo>
                  <a:cubicBezTo>
                    <a:pt x="4285654" y="264120"/>
                    <a:pt x="4296965" y="289917"/>
                    <a:pt x="4319587" y="310158"/>
                  </a:cubicBezTo>
                  <a:cubicBezTo>
                    <a:pt x="4341812" y="330399"/>
                    <a:pt x="4399855" y="351135"/>
                    <a:pt x="4493716" y="372368"/>
                  </a:cubicBezTo>
                  <a:cubicBezTo>
                    <a:pt x="4587577" y="393601"/>
                    <a:pt x="4651971" y="412155"/>
                    <a:pt x="4686895" y="428030"/>
                  </a:cubicBezTo>
                  <a:lnTo>
                    <a:pt x="4716159" y="445621"/>
                  </a:lnTo>
                  <a:lnTo>
                    <a:pt x="4336288" y="445621"/>
                  </a:lnTo>
                  <a:lnTo>
                    <a:pt x="4298156" y="430411"/>
                  </a:lnTo>
                  <a:cubicBezTo>
                    <a:pt x="4256484" y="408583"/>
                    <a:pt x="4225429" y="381496"/>
                    <a:pt x="4204990" y="349151"/>
                  </a:cubicBezTo>
                  <a:cubicBezTo>
                    <a:pt x="4184550" y="316806"/>
                    <a:pt x="4174331" y="280591"/>
                    <a:pt x="4174331" y="240506"/>
                  </a:cubicBezTo>
                  <a:cubicBezTo>
                    <a:pt x="4174331" y="196453"/>
                    <a:pt x="4186833" y="155278"/>
                    <a:pt x="4211836" y="116979"/>
                  </a:cubicBezTo>
                  <a:cubicBezTo>
                    <a:pt x="4236839" y="78681"/>
                    <a:pt x="4273351" y="49610"/>
                    <a:pt x="4321373" y="29766"/>
                  </a:cubicBezTo>
                  <a:cubicBezTo>
                    <a:pt x="4369395" y="9922"/>
                    <a:pt x="4422775" y="0"/>
                    <a:pt x="448151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9600" dirty="0">
                <a:solidFill>
                  <a:schemeClr val="bg1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951519" y="3429000"/>
              <a:ext cx="4548187" cy="456873"/>
            </a:xfrm>
            <a:custGeom>
              <a:avLst/>
              <a:gdLst/>
              <a:ahLst/>
              <a:cxnLst/>
              <a:rect l="l" t="t" r="r" b="b"/>
              <a:pathLst>
                <a:path w="4548187" h="456873">
                  <a:moveTo>
                    <a:pt x="4048752" y="0"/>
                  </a:moveTo>
                  <a:lnTo>
                    <a:pt x="4428623" y="0"/>
                  </a:lnTo>
                  <a:lnTo>
                    <a:pt x="4465588" y="22220"/>
                  </a:lnTo>
                  <a:cubicBezTo>
                    <a:pt x="4484340" y="37054"/>
                    <a:pt x="4499768" y="53449"/>
                    <a:pt x="4511873" y="71408"/>
                  </a:cubicBezTo>
                  <a:cubicBezTo>
                    <a:pt x="4536082" y="107325"/>
                    <a:pt x="4548187" y="148700"/>
                    <a:pt x="4548187" y="195531"/>
                  </a:cubicBezTo>
                  <a:cubicBezTo>
                    <a:pt x="4548187" y="241965"/>
                    <a:pt x="4534892" y="285721"/>
                    <a:pt x="4508301" y="326797"/>
                  </a:cubicBezTo>
                  <a:cubicBezTo>
                    <a:pt x="4481710" y="367874"/>
                    <a:pt x="4443511" y="399822"/>
                    <a:pt x="4393704" y="422643"/>
                  </a:cubicBezTo>
                  <a:cubicBezTo>
                    <a:pt x="4343896" y="445463"/>
                    <a:pt x="4287837" y="456873"/>
                    <a:pt x="4225528" y="456873"/>
                  </a:cubicBezTo>
                  <a:cubicBezTo>
                    <a:pt x="4146550" y="456873"/>
                    <a:pt x="4080371" y="445364"/>
                    <a:pt x="4026991" y="422345"/>
                  </a:cubicBezTo>
                  <a:cubicBezTo>
                    <a:pt x="3973611" y="399326"/>
                    <a:pt x="3931741" y="364699"/>
                    <a:pt x="3901380" y="318463"/>
                  </a:cubicBezTo>
                  <a:cubicBezTo>
                    <a:pt x="3871019" y="272227"/>
                    <a:pt x="3855045" y="219939"/>
                    <a:pt x="3853457" y="161598"/>
                  </a:cubicBezTo>
                  <a:lnTo>
                    <a:pt x="3962400" y="152073"/>
                  </a:lnTo>
                  <a:cubicBezTo>
                    <a:pt x="3967559" y="195729"/>
                    <a:pt x="3979565" y="231547"/>
                    <a:pt x="3998416" y="259527"/>
                  </a:cubicBezTo>
                  <a:cubicBezTo>
                    <a:pt x="4017268" y="287507"/>
                    <a:pt x="4046537" y="310128"/>
                    <a:pt x="4086225" y="327393"/>
                  </a:cubicBezTo>
                  <a:cubicBezTo>
                    <a:pt x="4125912" y="344657"/>
                    <a:pt x="4170560" y="353289"/>
                    <a:pt x="4220170" y="353289"/>
                  </a:cubicBezTo>
                  <a:cubicBezTo>
                    <a:pt x="4264223" y="353289"/>
                    <a:pt x="4303117" y="346740"/>
                    <a:pt x="4336851" y="333643"/>
                  </a:cubicBezTo>
                  <a:cubicBezTo>
                    <a:pt x="4370585" y="320546"/>
                    <a:pt x="4395688" y="302588"/>
                    <a:pt x="4412159" y="279768"/>
                  </a:cubicBezTo>
                  <a:cubicBezTo>
                    <a:pt x="4428628" y="256947"/>
                    <a:pt x="4436864" y="232043"/>
                    <a:pt x="4436864" y="205056"/>
                  </a:cubicBezTo>
                  <a:cubicBezTo>
                    <a:pt x="4436864" y="177671"/>
                    <a:pt x="4428926" y="153760"/>
                    <a:pt x="4413051" y="133321"/>
                  </a:cubicBezTo>
                  <a:cubicBezTo>
                    <a:pt x="4397176" y="112882"/>
                    <a:pt x="4370983" y="95717"/>
                    <a:pt x="4334470" y="81826"/>
                  </a:cubicBezTo>
                  <a:cubicBezTo>
                    <a:pt x="4311054" y="72698"/>
                    <a:pt x="4259262" y="58510"/>
                    <a:pt x="4179093" y="39261"/>
                  </a:cubicBezTo>
                  <a:cubicBezTo>
                    <a:pt x="4139009" y="29637"/>
                    <a:pt x="4104927" y="20286"/>
                    <a:pt x="4076848" y="11207"/>
                  </a:cubicBezTo>
                  <a:close/>
                  <a:moveTo>
                    <a:pt x="3078360" y="0"/>
                  </a:moveTo>
                  <a:lnTo>
                    <a:pt x="3193851" y="0"/>
                  </a:lnTo>
                  <a:lnTo>
                    <a:pt x="3193851" y="2054"/>
                  </a:lnTo>
                  <a:lnTo>
                    <a:pt x="3195908" y="0"/>
                  </a:lnTo>
                  <a:lnTo>
                    <a:pt x="3474469" y="0"/>
                  </a:lnTo>
                  <a:lnTo>
                    <a:pt x="3799879" y="441990"/>
                  </a:lnTo>
                  <a:lnTo>
                    <a:pt x="3647479" y="441990"/>
                  </a:lnTo>
                  <a:lnTo>
                    <a:pt x="3336726" y="268"/>
                  </a:lnTo>
                  <a:lnTo>
                    <a:pt x="3193851" y="139571"/>
                  </a:lnTo>
                  <a:lnTo>
                    <a:pt x="3193851" y="441990"/>
                  </a:lnTo>
                  <a:lnTo>
                    <a:pt x="3078360" y="441990"/>
                  </a:lnTo>
                  <a:close/>
                  <a:moveTo>
                    <a:pt x="2479324" y="0"/>
                  </a:moveTo>
                  <a:lnTo>
                    <a:pt x="2612256" y="0"/>
                  </a:lnTo>
                  <a:lnTo>
                    <a:pt x="2782490" y="254467"/>
                  </a:lnTo>
                  <a:lnTo>
                    <a:pt x="2782490" y="0"/>
                  </a:lnTo>
                  <a:lnTo>
                    <a:pt x="2893218" y="0"/>
                  </a:lnTo>
                  <a:lnTo>
                    <a:pt x="2893218" y="441990"/>
                  </a:lnTo>
                  <a:lnTo>
                    <a:pt x="2774751" y="441990"/>
                  </a:lnTo>
                  <a:close/>
                  <a:moveTo>
                    <a:pt x="2205632" y="0"/>
                  </a:moveTo>
                  <a:lnTo>
                    <a:pt x="2316360" y="0"/>
                  </a:lnTo>
                  <a:lnTo>
                    <a:pt x="2316360" y="441990"/>
                  </a:lnTo>
                  <a:lnTo>
                    <a:pt x="2205632" y="441990"/>
                  </a:lnTo>
                  <a:close/>
                  <a:moveTo>
                    <a:pt x="1471094" y="0"/>
                  </a:moveTo>
                  <a:lnTo>
                    <a:pt x="1584476" y="0"/>
                  </a:lnTo>
                  <a:lnTo>
                    <a:pt x="1553170" y="83612"/>
                  </a:lnTo>
                  <a:lnTo>
                    <a:pt x="1849040" y="83612"/>
                  </a:lnTo>
                  <a:lnTo>
                    <a:pt x="1817531" y="0"/>
                  </a:lnTo>
                  <a:lnTo>
                    <a:pt x="1937226" y="0"/>
                  </a:lnTo>
                  <a:lnTo>
                    <a:pt x="2118122" y="441990"/>
                  </a:lnTo>
                  <a:lnTo>
                    <a:pt x="1986557" y="441990"/>
                  </a:lnTo>
                  <a:lnTo>
                    <a:pt x="1884759" y="177671"/>
                  </a:lnTo>
                  <a:lnTo>
                    <a:pt x="1519833" y="177671"/>
                  </a:lnTo>
                  <a:lnTo>
                    <a:pt x="1423987" y="441990"/>
                  </a:lnTo>
                  <a:lnTo>
                    <a:pt x="1301353" y="441990"/>
                  </a:lnTo>
                  <a:close/>
                  <a:moveTo>
                    <a:pt x="524470" y="0"/>
                  </a:moveTo>
                  <a:lnTo>
                    <a:pt x="1209079" y="0"/>
                  </a:lnTo>
                  <a:lnTo>
                    <a:pt x="1209079" y="441990"/>
                  </a:lnTo>
                  <a:lnTo>
                    <a:pt x="1093589" y="441990"/>
                  </a:lnTo>
                  <a:lnTo>
                    <a:pt x="1093589" y="30629"/>
                  </a:lnTo>
                  <a:lnTo>
                    <a:pt x="639961" y="30629"/>
                  </a:lnTo>
                  <a:lnTo>
                    <a:pt x="639961" y="441990"/>
                  </a:lnTo>
                  <a:lnTo>
                    <a:pt x="524470" y="441990"/>
                  </a:lnTo>
                  <a:close/>
                  <a:moveTo>
                    <a:pt x="0" y="0"/>
                  </a:moveTo>
                  <a:lnTo>
                    <a:pt x="115491" y="0"/>
                  </a:lnTo>
                  <a:lnTo>
                    <a:pt x="115491" y="441990"/>
                  </a:lnTo>
                  <a:lnTo>
                    <a:pt x="0" y="44199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9600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8901113" y="2983380"/>
              <a:ext cx="214312" cy="4429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8901113" y="3426292"/>
              <a:ext cx="214312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8901113" y="3745229"/>
              <a:ext cx="214312" cy="1406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flipV="1">
            <a:off x="3702542" y="3222541"/>
            <a:ext cx="1440000" cy="28800"/>
          </a:xfrm>
          <a:custGeom>
            <a:avLst/>
            <a:gdLst>
              <a:gd name="connsiteX0" fmla="*/ 1071759 w 1440000"/>
              <a:gd name="connsiteY0" fmla="*/ 28800 h 28800"/>
              <a:gd name="connsiteX1" fmla="*/ 1440000 w 1440000"/>
              <a:gd name="connsiteY1" fmla="*/ 28800 h 28800"/>
              <a:gd name="connsiteX2" fmla="*/ 1440000 w 1440000"/>
              <a:gd name="connsiteY2" fmla="*/ 0 h 28800"/>
              <a:gd name="connsiteX3" fmla="*/ 1055131 w 1440000"/>
              <a:gd name="connsiteY3" fmla="*/ 0 h 28800"/>
              <a:gd name="connsiteX4" fmla="*/ 0 w 1440000"/>
              <a:gd name="connsiteY4" fmla="*/ 28800 h 28800"/>
              <a:gd name="connsiteX5" fmla="*/ 348492 w 1440000"/>
              <a:gd name="connsiteY5" fmla="*/ 28800 h 28800"/>
              <a:gd name="connsiteX6" fmla="*/ 398375 w 1440000"/>
              <a:gd name="connsiteY6" fmla="*/ 0 h 28800"/>
              <a:gd name="connsiteX7" fmla="*/ 0 w 1440000"/>
              <a:gd name="connsiteY7" fmla="*/ 0 h 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0000" h="28800">
                <a:moveTo>
                  <a:pt x="1071759" y="28800"/>
                </a:moveTo>
                <a:lnTo>
                  <a:pt x="1440000" y="28800"/>
                </a:lnTo>
                <a:lnTo>
                  <a:pt x="1440000" y="0"/>
                </a:lnTo>
                <a:lnTo>
                  <a:pt x="1055131" y="0"/>
                </a:lnTo>
                <a:close/>
                <a:moveTo>
                  <a:pt x="0" y="28800"/>
                </a:moveTo>
                <a:lnTo>
                  <a:pt x="348492" y="28800"/>
                </a:lnTo>
                <a:lnTo>
                  <a:pt x="398375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026798" y="2507831"/>
            <a:ext cx="705760" cy="714710"/>
            <a:chOff x="3569784" y="2113339"/>
            <a:chExt cx="705760" cy="714710"/>
          </a:xfrm>
          <a:solidFill>
            <a:schemeClr val="accent2"/>
          </a:solidFill>
        </p:grpSpPr>
        <p:grpSp>
          <p:nvGrpSpPr>
            <p:cNvPr id="4" name="组合 3"/>
            <p:cNvGrpSpPr/>
            <p:nvPr/>
          </p:nvGrpSpPr>
          <p:grpSpPr>
            <a:xfrm rot="1800000">
              <a:off x="3569784" y="2113339"/>
              <a:ext cx="705760" cy="703716"/>
              <a:chOff x="3569783" y="5296910"/>
              <a:chExt cx="705760" cy="703716"/>
            </a:xfrm>
            <a:grpFill/>
          </p:grpSpPr>
          <p:sp>
            <p:nvSpPr>
              <p:cNvPr id="6" name="矩形 5"/>
              <p:cNvSpPr/>
              <p:nvPr/>
            </p:nvSpPr>
            <p:spPr>
              <a:xfrm>
                <a:off x="3575456" y="5300539"/>
                <a:ext cx="700087" cy="7000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" name="直接连接符 6"/>
              <p:cNvCxnSpPr/>
              <p:nvPr/>
            </p:nvCxnSpPr>
            <p:spPr>
              <a:xfrm>
                <a:off x="4094141" y="531350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>
                <a:off x="3569783" y="59861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rot="5400000">
                <a:off x="3493849" y="53869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rot="5400000">
                <a:off x="4170613" y="5910626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文本框 4"/>
            <p:cNvSpPr txBox="1"/>
            <p:nvPr/>
          </p:nvSpPr>
          <p:spPr>
            <a:xfrm>
              <a:off x="3715169" y="2120163"/>
              <a:ext cx="5000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∞</a:t>
              </a:r>
              <a:endParaRPr lang="zh-CN" altLang="en-US" sz="4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452759" y="2463506"/>
            <a:ext cx="3278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+mj-lt"/>
              </a:rPr>
              <a:t>其他</a:t>
            </a:r>
            <a:endParaRPr lang="zh-CN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313405" y="3551004"/>
            <a:ext cx="370306" cy="571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  <p:bldP spid="1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7" t="30" r="35433"/>
          <a:stretch>
            <a:fillRect/>
          </a:stretch>
        </p:blipFill>
        <p:spPr>
          <a:xfrm>
            <a:off x="7072314" y="2038"/>
            <a:ext cx="5119688" cy="6855963"/>
          </a:xfrm>
          <a:custGeom>
            <a:avLst/>
            <a:gdLst>
              <a:gd name="connsiteX0" fmla="*/ 1023938 w 5119688"/>
              <a:gd name="connsiteY0" fmla="*/ 0 h 6855963"/>
              <a:gd name="connsiteX1" fmla="*/ 5119688 w 5119688"/>
              <a:gd name="connsiteY1" fmla="*/ 0 h 6855963"/>
              <a:gd name="connsiteX2" fmla="*/ 5119688 w 5119688"/>
              <a:gd name="connsiteY2" fmla="*/ 6855963 h 6855963"/>
              <a:gd name="connsiteX3" fmla="*/ 0 w 5119688"/>
              <a:gd name="connsiteY3" fmla="*/ 6855963 h 6855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9688" h="6855963">
                <a:moveTo>
                  <a:pt x="1023938" y="0"/>
                </a:moveTo>
                <a:lnTo>
                  <a:pt x="5119688" y="0"/>
                </a:lnTo>
                <a:lnTo>
                  <a:pt x="5119688" y="6855963"/>
                </a:lnTo>
                <a:lnTo>
                  <a:pt x="0" y="6855963"/>
                </a:lnTo>
                <a:close/>
              </a:path>
            </a:pathLst>
          </a:custGeom>
        </p:spPr>
      </p:pic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</a:rPr>
                <a:t>参考文献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0" name="五边形 9"/>
          <p:cNvSpPr/>
          <p:nvPr/>
        </p:nvSpPr>
        <p:spPr>
          <a:xfrm>
            <a:off x="1530065" y="1725869"/>
            <a:ext cx="271463" cy="22860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543174" y="1721933"/>
            <a:ext cx="51779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[1] </a:t>
            </a:r>
            <a:r>
              <a:rPr lang="zh-CN" altLang="en-US" dirty="0"/>
              <a:t>维基百科</a:t>
            </a:r>
            <a:r>
              <a:rPr lang="en-US" altLang="zh-CN" dirty="0"/>
              <a:t>.</a:t>
            </a:r>
            <a:r>
              <a:rPr lang="zh-CN" altLang="en-US" b="1" i="1" dirty="0"/>
              <a:t>统一建模语言</a:t>
            </a:r>
            <a:r>
              <a:rPr lang="en-US" altLang="zh-CN" dirty="0"/>
              <a:t>. 2018; Available from:</a:t>
            </a:r>
            <a:r>
              <a:rPr lang="en-US" altLang="zh-CN" dirty="0">
                <a:solidFill>
                  <a:srgbClr val="0070C0"/>
                </a:solidFill>
              </a:rPr>
              <a:t> </a:t>
            </a:r>
            <a:r>
              <a:rPr lang="en-US" altLang="zh-CN" dirty="0">
                <a:hlinkClick r:id="rId3"/>
              </a:rPr>
              <a:t>https://zh.wikipedia.org/wiki/%E7%BB%9F%E4%B8%80%E5%BB%BA%E6%A8%A1%E8%AF%AD%E8%A8%80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五边形 22"/>
          <p:cNvSpPr/>
          <p:nvPr/>
        </p:nvSpPr>
        <p:spPr>
          <a:xfrm>
            <a:off x="1258601" y="2940872"/>
            <a:ext cx="271463" cy="22860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2322157" y="2940872"/>
            <a:ext cx="51779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[2] </a:t>
            </a:r>
            <a:r>
              <a:rPr lang="zh-CN" altLang="en-US" dirty="0">
                <a:solidFill>
                  <a:prstClr val="black"/>
                </a:solidFill>
                <a:latin typeface="宋体" panose="02010600030101010101" pitchFamily="2" charset="-122"/>
              </a:rPr>
              <a:t>（美）</a:t>
            </a:r>
            <a:r>
              <a:rPr lang="en-US" altLang="zh-CN" dirty="0" err="1">
                <a:solidFill>
                  <a:prstClr val="black"/>
                </a:solidFill>
                <a:latin typeface="宋体" panose="02010600030101010101" pitchFamily="2" charset="-122"/>
              </a:rPr>
              <a:t>Grandy</a:t>
            </a:r>
            <a:r>
              <a:rPr lang="zh-CN" altLang="en-US" dirty="0">
                <a:solidFill>
                  <a:prstClr val="black"/>
                </a:solidFill>
                <a:latin typeface="宋体" panose="02010600030101010101" pitchFamily="2" charset="-122"/>
              </a:rPr>
              <a:t> </a:t>
            </a:r>
            <a:r>
              <a:rPr lang="en-US" altLang="zh-CN" dirty="0" err="1">
                <a:solidFill>
                  <a:prstClr val="black"/>
                </a:solidFill>
                <a:latin typeface="宋体" panose="02010600030101010101" pitchFamily="2" charset="-122"/>
              </a:rPr>
              <a:t>Booch</a:t>
            </a:r>
            <a:r>
              <a:rPr lang="en-US" altLang="zh-CN" dirty="0">
                <a:solidFill>
                  <a:prstClr val="black"/>
                </a:solidFill>
                <a:latin typeface="宋体" panose="02010600030101010101" pitchFamily="2" charset="-122"/>
              </a:rPr>
              <a:t> &amp;</a:t>
            </a:r>
            <a:r>
              <a:rPr lang="zh-CN" altLang="en-US" dirty="0">
                <a:solidFill>
                  <a:prstClr val="black"/>
                </a:solidFill>
                <a:latin typeface="宋体" panose="02010600030101010101" pitchFamily="2" charset="-122"/>
              </a:rPr>
              <a:t>（美）</a:t>
            </a:r>
            <a:r>
              <a:rPr lang="en-US" altLang="zh-CN" dirty="0">
                <a:solidFill>
                  <a:prstClr val="black"/>
                </a:solidFill>
                <a:latin typeface="宋体" panose="02010600030101010101" pitchFamily="2" charset="-122"/>
              </a:rPr>
              <a:t>James</a:t>
            </a:r>
            <a:r>
              <a:rPr lang="zh-CN" altLang="en-US" dirty="0">
                <a:solidFill>
                  <a:prstClr val="black"/>
                </a:solidFill>
                <a:latin typeface="宋体" panose="02010600030101010101" pitchFamily="2" charset="-122"/>
              </a:rPr>
              <a:t> </a:t>
            </a:r>
            <a:r>
              <a:rPr lang="en-US" altLang="zh-CN" dirty="0" err="1">
                <a:solidFill>
                  <a:prstClr val="black"/>
                </a:solidFill>
                <a:latin typeface="宋体" panose="02010600030101010101" pitchFamily="2" charset="-122"/>
              </a:rPr>
              <a:t>Rumbaugh</a:t>
            </a:r>
            <a:r>
              <a:rPr lang="en-US" altLang="zh-CN" dirty="0">
                <a:solidFill>
                  <a:prstClr val="black"/>
                </a:solidFill>
                <a:latin typeface="宋体" panose="02010600030101010101" pitchFamily="2" charset="-122"/>
              </a:rPr>
              <a:t> &amp;</a:t>
            </a:r>
            <a:r>
              <a:rPr lang="zh-CN" altLang="en-US" dirty="0">
                <a:solidFill>
                  <a:prstClr val="black"/>
                </a:solidFill>
                <a:latin typeface="宋体" panose="02010600030101010101" pitchFamily="2" charset="-122"/>
              </a:rPr>
              <a:t>（美）</a:t>
            </a:r>
            <a:r>
              <a:rPr lang="en-US" altLang="zh-CN" dirty="0">
                <a:solidFill>
                  <a:prstClr val="black"/>
                </a:solidFill>
                <a:latin typeface="宋体" panose="02010600030101010101" pitchFamily="2" charset="-122"/>
              </a:rPr>
              <a:t>Ivar Jacobson</a:t>
            </a:r>
            <a:r>
              <a:rPr lang="zh-CN" altLang="en-US" dirty="0">
                <a:solidFill>
                  <a:prstClr val="black"/>
                </a:solidFill>
                <a:latin typeface="宋体" panose="02010600030101010101" pitchFamily="2" charset="-122"/>
              </a:rPr>
              <a:t>著</a:t>
            </a:r>
            <a:r>
              <a:rPr lang="en-US" altLang="zh-CN" dirty="0">
                <a:solidFill>
                  <a:prstClr val="black"/>
                </a:solidFill>
              </a:rPr>
              <a:t>.</a:t>
            </a:r>
            <a:r>
              <a:rPr lang="en-US" altLang="zh-CN" b="1" i="1" dirty="0">
                <a:solidFill>
                  <a:prstClr val="black"/>
                </a:solidFill>
              </a:rPr>
              <a:t>UML</a:t>
            </a:r>
            <a:r>
              <a:rPr lang="zh-CN" altLang="en-US" b="1" i="1" dirty="0">
                <a:solidFill>
                  <a:prstClr val="black"/>
                </a:solidFill>
              </a:rPr>
              <a:t>用户指南</a:t>
            </a:r>
            <a:r>
              <a:rPr lang="en-US" altLang="zh-CN" dirty="0">
                <a:solidFill>
                  <a:prstClr val="black"/>
                </a:solidFill>
              </a:rPr>
              <a:t> .</a:t>
            </a:r>
            <a:r>
              <a:rPr lang="zh-CN" altLang="en-US" dirty="0">
                <a:solidFill>
                  <a:prstClr val="black"/>
                </a:solidFill>
              </a:rPr>
              <a:t>邵维忠等译</a:t>
            </a:r>
            <a:r>
              <a:rPr lang="en-US" altLang="zh-CN" dirty="0">
                <a:solidFill>
                  <a:prstClr val="black"/>
                </a:solidFill>
              </a:rPr>
              <a:t>.</a:t>
            </a:r>
            <a:r>
              <a:rPr lang="zh-CN" altLang="en-US" dirty="0">
                <a:solidFill>
                  <a:prstClr val="black"/>
                </a:solidFill>
              </a:rPr>
              <a:t>北京：人民邮电出版社，</a:t>
            </a:r>
            <a:r>
              <a:rPr lang="en-US" altLang="zh-CN" dirty="0">
                <a:solidFill>
                  <a:prstClr val="black"/>
                </a:solidFill>
              </a:rPr>
              <a:t>2013</a:t>
            </a:r>
            <a:endParaRPr lang="zh-CN" altLang="en-US" b="1" dirty="0">
              <a:solidFill>
                <a:prstClr val="black"/>
              </a:solidFill>
              <a:latin typeface="宋体" panose="02010600030101010101" pitchFamily="2" charset="-122"/>
            </a:endParaRPr>
          </a:p>
        </p:txBody>
      </p:sp>
      <p:sp>
        <p:nvSpPr>
          <p:cNvPr id="31" name="五边形 30"/>
          <p:cNvSpPr/>
          <p:nvPr/>
        </p:nvSpPr>
        <p:spPr>
          <a:xfrm>
            <a:off x="987138" y="4155875"/>
            <a:ext cx="271463" cy="22860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2101140" y="4159811"/>
            <a:ext cx="5177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[3] </a:t>
            </a:r>
            <a:r>
              <a:rPr lang="zh-CN" altLang="en-US" dirty="0">
                <a:latin typeface="+mj-ea"/>
              </a:rPr>
              <a:t>杨弘平</a:t>
            </a:r>
            <a:r>
              <a:rPr lang="en-US" altLang="zh-CN" dirty="0"/>
              <a:t>.</a:t>
            </a:r>
            <a:r>
              <a:rPr lang="en-US" altLang="zh-CN" b="1" i="1" dirty="0"/>
              <a:t>UML2</a:t>
            </a:r>
            <a:r>
              <a:rPr lang="zh-CN" altLang="en-US" b="1" i="1" dirty="0"/>
              <a:t>基础、建模与设计</a:t>
            </a:r>
            <a:r>
              <a:rPr lang="en-US" altLang="zh-CN" dirty="0"/>
              <a:t> . </a:t>
            </a:r>
            <a:r>
              <a:rPr lang="zh-CN" altLang="en-US" dirty="0"/>
              <a:t>北京：清华大学出版社，</a:t>
            </a:r>
            <a:r>
              <a:rPr lang="en-US" altLang="zh-CN" dirty="0"/>
              <a:t>2018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五边形 38"/>
          <p:cNvSpPr/>
          <p:nvPr/>
        </p:nvSpPr>
        <p:spPr>
          <a:xfrm rot="10800000">
            <a:off x="8981744" y="5485625"/>
            <a:ext cx="271463" cy="22860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  <p:bldP spid="23" grpId="0" animBg="1"/>
      <p:bldP spid="26" grpId="0"/>
      <p:bldP spid="31" grpId="0" animBg="1"/>
      <p:bldP spid="34" grpId="0"/>
      <p:bldP spid="3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</a:rPr>
                <a:t>任务分工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0" t="61391" r="66248" b="5953"/>
          <a:stretch>
            <a:fillRect/>
          </a:stretch>
        </p:blipFill>
        <p:spPr>
          <a:xfrm>
            <a:off x="5860604" y="4126929"/>
            <a:ext cx="1028084" cy="1181707"/>
          </a:xfrm>
          <a:custGeom>
            <a:avLst/>
            <a:gdLst>
              <a:gd name="connsiteX0" fmla="*/ 514042 w 1028084"/>
              <a:gd name="connsiteY0" fmla="*/ 0 h 1181707"/>
              <a:gd name="connsiteX1" fmla="*/ 1028084 w 1028084"/>
              <a:gd name="connsiteY1" fmla="*/ 257022 h 1181707"/>
              <a:gd name="connsiteX2" fmla="*/ 1028084 w 1028084"/>
              <a:gd name="connsiteY2" fmla="*/ 924686 h 1181707"/>
              <a:gd name="connsiteX3" fmla="*/ 514042 w 1028084"/>
              <a:gd name="connsiteY3" fmla="*/ 1181707 h 1181707"/>
              <a:gd name="connsiteX4" fmla="*/ 0 w 1028084"/>
              <a:gd name="connsiteY4" fmla="*/ 924686 h 1181707"/>
              <a:gd name="connsiteX5" fmla="*/ 0 w 1028084"/>
              <a:gd name="connsiteY5" fmla="*/ 257022 h 1181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8084" h="1181707">
                <a:moveTo>
                  <a:pt x="514042" y="0"/>
                </a:moveTo>
                <a:lnTo>
                  <a:pt x="1028084" y="257022"/>
                </a:lnTo>
                <a:lnTo>
                  <a:pt x="1028084" y="924686"/>
                </a:lnTo>
                <a:lnTo>
                  <a:pt x="514042" y="1181707"/>
                </a:lnTo>
                <a:lnTo>
                  <a:pt x="0" y="924686"/>
                </a:lnTo>
                <a:lnTo>
                  <a:pt x="0" y="257022"/>
                </a:lnTo>
                <a:close/>
              </a:path>
            </a:pathLst>
          </a:cu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0" t="33672" r="76478" b="33672"/>
          <a:stretch>
            <a:fillRect/>
          </a:stretch>
        </p:blipFill>
        <p:spPr>
          <a:xfrm>
            <a:off x="5303312" y="3123897"/>
            <a:ext cx="1028084" cy="1181707"/>
          </a:xfrm>
          <a:custGeom>
            <a:avLst/>
            <a:gdLst>
              <a:gd name="connsiteX0" fmla="*/ 514042 w 1028084"/>
              <a:gd name="connsiteY0" fmla="*/ 0 h 1181707"/>
              <a:gd name="connsiteX1" fmla="*/ 1028084 w 1028084"/>
              <a:gd name="connsiteY1" fmla="*/ 257022 h 1181707"/>
              <a:gd name="connsiteX2" fmla="*/ 1028084 w 1028084"/>
              <a:gd name="connsiteY2" fmla="*/ 924686 h 1181707"/>
              <a:gd name="connsiteX3" fmla="*/ 514042 w 1028084"/>
              <a:gd name="connsiteY3" fmla="*/ 1181707 h 1181707"/>
              <a:gd name="connsiteX4" fmla="*/ 0 w 1028084"/>
              <a:gd name="connsiteY4" fmla="*/ 924686 h 1181707"/>
              <a:gd name="connsiteX5" fmla="*/ 0 w 1028084"/>
              <a:gd name="connsiteY5" fmla="*/ 257022 h 1181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8084" h="1181707">
                <a:moveTo>
                  <a:pt x="514042" y="0"/>
                </a:moveTo>
                <a:lnTo>
                  <a:pt x="1028084" y="257022"/>
                </a:lnTo>
                <a:lnTo>
                  <a:pt x="1028084" y="924686"/>
                </a:lnTo>
                <a:lnTo>
                  <a:pt x="514042" y="1181707"/>
                </a:lnTo>
                <a:lnTo>
                  <a:pt x="0" y="924686"/>
                </a:lnTo>
                <a:lnTo>
                  <a:pt x="0" y="257022"/>
                </a:lnTo>
                <a:close/>
              </a:path>
            </a:pathLst>
          </a:cu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0" t="5953" r="66248" b="61391"/>
          <a:stretch>
            <a:fillRect/>
          </a:stretch>
        </p:blipFill>
        <p:spPr>
          <a:xfrm>
            <a:off x="5860605" y="2120864"/>
            <a:ext cx="1028084" cy="1181707"/>
          </a:xfrm>
          <a:custGeom>
            <a:avLst/>
            <a:gdLst>
              <a:gd name="connsiteX0" fmla="*/ 514042 w 1028084"/>
              <a:gd name="connsiteY0" fmla="*/ 0 h 1181707"/>
              <a:gd name="connsiteX1" fmla="*/ 1028084 w 1028084"/>
              <a:gd name="connsiteY1" fmla="*/ 257022 h 1181707"/>
              <a:gd name="connsiteX2" fmla="*/ 1028084 w 1028084"/>
              <a:gd name="connsiteY2" fmla="*/ 924686 h 1181707"/>
              <a:gd name="connsiteX3" fmla="*/ 514042 w 1028084"/>
              <a:gd name="connsiteY3" fmla="*/ 1181707 h 1181707"/>
              <a:gd name="connsiteX4" fmla="*/ 0 w 1028084"/>
              <a:gd name="connsiteY4" fmla="*/ 924686 h 1181707"/>
              <a:gd name="connsiteX5" fmla="*/ 0 w 1028084"/>
              <a:gd name="connsiteY5" fmla="*/ 257022 h 1181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8084" h="1181707">
                <a:moveTo>
                  <a:pt x="514042" y="0"/>
                </a:moveTo>
                <a:lnTo>
                  <a:pt x="1028084" y="257022"/>
                </a:lnTo>
                <a:lnTo>
                  <a:pt x="1028084" y="924686"/>
                </a:lnTo>
                <a:lnTo>
                  <a:pt x="514042" y="1181707"/>
                </a:lnTo>
                <a:lnTo>
                  <a:pt x="0" y="924686"/>
                </a:lnTo>
                <a:lnTo>
                  <a:pt x="0" y="257022"/>
                </a:lnTo>
                <a:close/>
              </a:path>
            </a:pathLst>
          </a:custGeom>
        </p:spPr>
      </p:pic>
      <p:sp>
        <p:nvSpPr>
          <p:cNvPr id="10" name="任意多边形 9"/>
          <p:cNvSpPr/>
          <p:nvPr/>
        </p:nvSpPr>
        <p:spPr>
          <a:xfrm>
            <a:off x="4750272" y="2120863"/>
            <a:ext cx="1028085" cy="1181707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 kern="1200"/>
          </a:p>
        </p:txBody>
      </p:sp>
      <p:sp>
        <p:nvSpPr>
          <p:cNvPr id="13" name="任意多边形 12"/>
          <p:cNvSpPr/>
          <p:nvPr/>
        </p:nvSpPr>
        <p:spPr>
          <a:xfrm>
            <a:off x="6413643" y="3123896"/>
            <a:ext cx="1028085" cy="1181707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 kern="1200"/>
          </a:p>
        </p:txBody>
      </p:sp>
      <p:sp>
        <p:nvSpPr>
          <p:cNvPr id="16" name="任意多边形 15"/>
          <p:cNvSpPr/>
          <p:nvPr/>
        </p:nvSpPr>
        <p:spPr>
          <a:xfrm>
            <a:off x="4750272" y="4126928"/>
            <a:ext cx="1028085" cy="1181707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 kern="1200"/>
          </a:p>
        </p:txBody>
      </p:sp>
      <p:cxnSp>
        <p:nvCxnSpPr>
          <p:cNvPr id="29" name="直接连接符 28"/>
          <p:cNvCxnSpPr/>
          <p:nvPr/>
        </p:nvCxnSpPr>
        <p:spPr>
          <a:xfrm flipH="1">
            <a:off x="7441727" y="2621042"/>
            <a:ext cx="772202" cy="772202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8213929" y="2627355"/>
            <a:ext cx="1200150" cy="0"/>
          </a:xfrm>
          <a:prstGeom prst="line">
            <a:avLst/>
          </a:prstGeom>
          <a:ln w="25400">
            <a:solidFill>
              <a:schemeClr val="bg1"/>
            </a:soli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>
            <a:off x="9632283" y="2467962"/>
            <a:ext cx="3244646" cy="809709"/>
            <a:chOff x="9632283" y="2467962"/>
            <a:chExt cx="3244646" cy="809709"/>
          </a:xfrm>
        </p:grpSpPr>
        <p:sp>
          <p:nvSpPr>
            <p:cNvPr id="32" name="矩形 31"/>
            <p:cNvSpPr/>
            <p:nvPr/>
          </p:nvSpPr>
          <p:spPr>
            <a:xfrm>
              <a:off x="9632283" y="2908339"/>
              <a:ext cx="32446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</a:rPr>
                <a:t>整理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9632283" y="2467962"/>
              <a:ext cx="11079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latin typeface="+mn-ea"/>
                </a:rPr>
                <a:t>陈俊杉</a:t>
              </a:r>
              <a:endParaRPr lang="en-US" altLang="zh-CN" sz="24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6" name="直接连接符 35"/>
          <p:cNvCxnSpPr/>
          <p:nvPr/>
        </p:nvCxnSpPr>
        <p:spPr>
          <a:xfrm flipV="1">
            <a:off x="4077478" y="2698795"/>
            <a:ext cx="635678" cy="603775"/>
          </a:xfrm>
          <a:prstGeom prst="line">
            <a:avLst/>
          </a:prstGeom>
          <a:ln w="25400">
            <a:solidFill>
              <a:schemeClr val="bg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193"/>
          <p:cNvSpPr>
            <a:spLocks noEditPoints="1"/>
          </p:cNvSpPr>
          <p:nvPr/>
        </p:nvSpPr>
        <p:spPr bwMode="auto">
          <a:xfrm>
            <a:off x="5079496" y="4533574"/>
            <a:ext cx="369633" cy="368413"/>
          </a:xfrm>
          <a:custGeom>
            <a:avLst/>
            <a:gdLst>
              <a:gd name="T0" fmla="*/ 54 w 128"/>
              <a:gd name="T1" fmla="*/ 52 h 128"/>
              <a:gd name="T2" fmla="*/ 60 w 128"/>
              <a:gd name="T3" fmla="*/ 46 h 128"/>
              <a:gd name="T4" fmla="*/ 54 w 128"/>
              <a:gd name="T5" fmla="*/ 40 h 128"/>
              <a:gd name="T6" fmla="*/ 48 w 128"/>
              <a:gd name="T7" fmla="*/ 46 h 128"/>
              <a:gd name="T8" fmla="*/ 54 w 128"/>
              <a:gd name="T9" fmla="*/ 52 h 128"/>
              <a:gd name="T10" fmla="*/ 78 w 128"/>
              <a:gd name="T11" fmla="*/ 52 h 128"/>
              <a:gd name="T12" fmla="*/ 84 w 128"/>
              <a:gd name="T13" fmla="*/ 46 h 128"/>
              <a:gd name="T14" fmla="*/ 78 w 128"/>
              <a:gd name="T15" fmla="*/ 40 h 128"/>
              <a:gd name="T16" fmla="*/ 72 w 128"/>
              <a:gd name="T17" fmla="*/ 46 h 128"/>
              <a:gd name="T18" fmla="*/ 78 w 128"/>
              <a:gd name="T19" fmla="*/ 52 h 128"/>
              <a:gd name="T20" fmla="*/ 42 w 128"/>
              <a:gd name="T21" fmla="*/ 90 h 128"/>
              <a:gd name="T22" fmla="*/ 52 w 128"/>
              <a:gd name="T23" fmla="*/ 91 h 128"/>
              <a:gd name="T24" fmla="*/ 104 w 128"/>
              <a:gd name="T25" fmla="*/ 45 h 128"/>
              <a:gd name="T26" fmla="*/ 52 w 128"/>
              <a:gd name="T27" fmla="*/ 0 h 128"/>
              <a:gd name="T28" fmla="*/ 0 w 128"/>
              <a:gd name="T29" fmla="*/ 45 h 128"/>
              <a:gd name="T30" fmla="*/ 20 w 128"/>
              <a:gd name="T31" fmla="*/ 81 h 128"/>
              <a:gd name="T32" fmla="*/ 20 w 128"/>
              <a:gd name="T33" fmla="*/ 104 h 128"/>
              <a:gd name="T34" fmla="*/ 42 w 128"/>
              <a:gd name="T35" fmla="*/ 90 h 128"/>
              <a:gd name="T36" fmla="*/ 8 w 128"/>
              <a:gd name="T37" fmla="*/ 46 h 128"/>
              <a:gd name="T38" fmla="*/ 52 w 128"/>
              <a:gd name="T39" fmla="*/ 8 h 128"/>
              <a:gd name="T40" fmla="*/ 96 w 128"/>
              <a:gd name="T41" fmla="*/ 46 h 128"/>
              <a:gd name="T42" fmla="*/ 52 w 128"/>
              <a:gd name="T43" fmla="*/ 84 h 128"/>
              <a:gd name="T44" fmla="*/ 42 w 128"/>
              <a:gd name="T45" fmla="*/ 83 h 128"/>
              <a:gd name="T46" fmla="*/ 34 w 128"/>
              <a:gd name="T47" fmla="*/ 88 h 128"/>
              <a:gd name="T48" fmla="*/ 34 w 128"/>
              <a:gd name="T49" fmla="*/ 88 h 128"/>
              <a:gd name="T50" fmla="*/ 28 w 128"/>
              <a:gd name="T51" fmla="*/ 92 h 128"/>
              <a:gd name="T52" fmla="*/ 28 w 128"/>
              <a:gd name="T53" fmla="*/ 86 h 128"/>
              <a:gd name="T54" fmla="*/ 28 w 128"/>
              <a:gd name="T55" fmla="*/ 78 h 128"/>
              <a:gd name="T56" fmla="*/ 8 w 128"/>
              <a:gd name="T57" fmla="*/ 46 h 128"/>
              <a:gd name="T58" fmla="*/ 36 w 128"/>
              <a:gd name="T59" fmla="*/ 46 h 128"/>
              <a:gd name="T60" fmla="*/ 30 w 128"/>
              <a:gd name="T61" fmla="*/ 40 h 128"/>
              <a:gd name="T62" fmla="*/ 24 w 128"/>
              <a:gd name="T63" fmla="*/ 46 h 128"/>
              <a:gd name="T64" fmla="*/ 30 w 128"/>
              <a:gd name="T65" fmla="*/ 52 h 128"/>
              <a:gd name="T66" fmla="*/ 36 w 128"/>
              <a:gd name="T67" fmla="*/ 46 h 128"/>
              <a:gd name="T68" fmla="*/ 112 w 128"/>
              <a:gd name="T69" fmla="*/ 37 h 128"/>
              <a:gd name="T70" fmla="*/ 112 w 128"/>
              <a:gd name="T71" fmla="*/ 40 h 128"/>
              <a:gd name="T72" fmla="*/ 111 w 128"/>
              <a:gd name="T73" fmla="*/ 47 h 128"/>
              <a:gd name="T74" fmla="*/ 120 w 128"/>
              <a:gd name="T75" fmla="*/ 70 h 128"/>
              <a:gd name="T76" fmla="*/ 100 w 128"/>
              <a:gd name="T77" fmla="*/ 102 h 128"/>
              <a:gd name="T78" fmla="*/ 100 w 128"/>
              <a:gd name="T79" fmla="*/ 110 h 128"/>
              <a:gd name="T80" fmla="*/ 100 w 128"/>
              <a:gd name="T81" fmla="*/ 116 h 128"/>
              <a:gd name="T82" fmla="*/ 94 w 128"/>
              <a:gd name="T83" fmla="*/ 112 h 128"/>
              <a:gd name="T84" fmla="*/ 94 w 128"/>
              <a:gd name="T85" fmla="*/ 112 h 128"/>
              <a:gd name="T86" fmla="*/ 86 w 128"/>
              <a:gd name="T87" fmla="*/ 107 h 128"/>
              <a:gd name="T88" fmla="*/ 76 w 128"/>
              <a:gd name="T89" fmla="*/ 108 h 128"/>
              <a:gd name="T90" fmla="*/ 49 w 128"/>
              <a:gd name="T91" fmla="*/ 100 h 128"/>
              <a:gd name="T92" fmla="*/ 42 w 128"/>
              <a:gd name="T93" fmla="*/ 100 h 128"/>
              <a:gd name="T94" fmla="*/ 37 w 128"/>
              <a:gd name="T95" fmla="*/ 100 h 128"/>
              <a:gd name="T96" fmla="*/ 76 w 128"/>
              <a:gd name="T97" fmla="*/ 115 h 128"/>
              <a:gd name="T98" fmla="*/ 86 w 128"/>
              <a:gd name="T99" fmla="*/ 114 h 128"/>
              <a:gd name="T100" fmla="*/ 108 w 128"/>
              <a:gd name="T101" fmla="*/ 128 h 128"/>
              <a:gd name="T102" fmla="*/ 108 w 128"/>
              <a:gd name="T103" fmla="*/ 105 h 128"/>
              <a:gd name="T104" fmla="*/ 128 w 128"/>
              <a:gd name="T105" fmla="*/ 69 h 128"/>
              <a:gd name="T106" fmla="*/ 112 w 128"/>
              <a:gd name="T107" fmla="*/ 3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28" h="128">
                <a:moveTo>
                  <a:pt x="54" y="52"/>
                </a:moveTo>
                <a:cubicBezTo>
                  <a:pt x="57" y="52"/>
                  <a:pt x="60" y="49"/>
                  <a:pt x="60" y="46"/>
                </a:cubicBezTo>
                <a:cubicBezTo>
                  <a:pt x="60" y="43"/>
                  <a:pt x="57" y="40"/>
                  <a:pt x="54" y="40"/>
                </a:cubicBezTo>
                <a:cubicBezTo>
                  <a:pt x="51" y="40"/>
                  <a:pt x="48" y="43"/>
                  <a:pt x="48" y="46"/>
                </a:cubicBezTo>
                <a:cubicBezTo>
                  <a:pt x="48" y="49"/>
                  <a:pt x="51" y="52"/>
                  <a:pt x="54" y="52"/>
                </a:cubicBezTo>
                <a:close/>
                <a:moveTo>
                  <a:pt x="78" y="52"/>
                </a:moveTo>
                <a:cubicBezTo>
                  <a:pt x="81" y="52"/>
                  <a:pt x="84" y="49"/>
                  <a:pt x="84" y="46"/>
                </a:cubicBezTo>
                <a:cubicBezTo>
                  <a:pt x="84" y="43"/>
                  <a:pt x="81" y="40"/>
                  <a:pt x="78" y="40"/>
                </a:cubicBezTo>
                <a:cubicBezTo>
                  <a:pt x="75" y="40"/>
                  <a:pt x="72" y="43"/>
                  <a:pt x="72" y="46"/>
                </a:cubicBezTo>
                <a:cubicBezTo>
                  <a:pt x="72" y="49"/>
                  <a:pt x="75" y="52"/>
                  <a:pt x="78" y="52"/>
                </a:cubicBezTo>
                <a:close/>
                <a:moveTo>
                  <a:pt x="42" y="90"/>
                </a:moveTo>
                <a:cubicBezTo>
                  <a:pt x="46" y="91"/>
                  <a:pt x="49" y="91"/>
                  <a:pt x="52" y="91"/>
                </a:cubicBezTo>
                <a:cubicBezTo>
                  <a:pt x="81" y="91"/>
                  <a:pt x="104" y="71"/>
                  <a:pt x="104" y="45"/>
                </a:cubicBezTo>
                <a:cubicBezTo>
                  <a:pt x="104" y="20"/>
                  <a:pt x="81" y="0"/>
                  <a:pt x="52" y="0"/>
                </a:cubicBezTo>
                <a:cubicBezTo>
                  <a:pt x="23" y="0"/>
                  <a:pt x="0" y="20"/>
                  <a:pt x="0" y="45"/>
                </a:cubicBezTo>
                <a:cubicBezTo>
                  <a:pt x="0" y="60"/>
                  <a:pt x="8" y="73"/>
                  <a:pt x="20" y="81"/>
                </a:cubicBezTo>
                <a:cubicBezTo>
                  <a:pt x="20" y="104"/>
                  <a:pt x="20" y="104"/>
                  <a:pt x="20" y="104"/>
                </a:cubicBezTo>
                <a:lnTo>
                  <a:pt x="42" y="90"/>
                </a:lnTo>
                <a:close/>
                <a:moveTo>
                  <a:pt x="8" y="46"/>
                </a:moveTo>
                <a:cubicBezTo>
                  <a:pt x="8" y="25"/>
                  <a:pt x="28" y="8"/>
                  <a:pt x="52" y="8"/>
                </a:cubicBezTo>
                <a:cubicBezTo>
                  <a:pt x="76" y="8"/>
                  <a:pt x="96" y="25"/>
                  <a:pt x="96" y="46"/>
                </a:cubicBezTo>
                <a:cubicBezTo>
                  <a:pt x="96" y="67"/>
                  <a:pt x="76" y="84"/>
                  <a:pt x="52" y="84"/>
                </a:cubicBezTo>
                <a:cubicBezTo>
                  <a:pt x="48" y="84"/>
                  <a:pt x="45" y="84"/>
                  <a:pt x="42" y="83"/>
                </a:cubicBezTo>
                <a:cubicBezTo>
                  <a:pt x="34" y="88"/>
                  <a:pt x="34" y="88"/>
                  <a:pt x="34" y="88"/>
                </a:cubicBezTo>
                <a:cubicBezTo>
                  <a:pt x="34" y="88"/>
                  <a:pt x="34" y="88"/>
                  <a:pt x="34" y="88"/>
                </a:cubicBezTo>
                <a:cubicBezTo>
                  <a:pt x="28" y="92"/>
                  <a:pt x="28" y="92"/>
                  <a:pt x="28" y="92"/>
                </a:cubicBezTo>
                <a:cubicBezTo>
                  <a:pt x="28" y="86"/>
                  <a:pt x="28" y="86"/>
                  <a:pt x="28" y="86"/>
                </a:cubicBezTo>
                <a:cubicBezTo>
                  <a:pt x="28" y="78"/>
                  <a:pt x="28" y="78"/>
                  <a:pt x="28" y="78"/>
                </a:cubicBezTo>
                <a:cubicBezTo>
                  <a:pt x="16" y="71"/>
                  <a:pt x="8" y="59"/>
                  <a:pt x="8" y="46"/>
                </a:cubicBezTo>
                <a:close/>
                <a:moveTo>
                  <a:pt x="36" y="46"/>
                </a:moveTo>
                <a:cubicBezTo>
                  <a:pt x="36" y="43"/>
                  <a:pt x="33" y="40"/>
                  <a:pt x="30" y="40"/>
                </a:cubicBezTo>
                <a:cubicBezTo>
                  <a:pt x="27" y="40"/>
                  <a:pt x="24" y="43"/>
                  <a:pt x="24" y="46"/>
                </a:cubicBezTo>
                <a:cubicBezTo>
                  <a:pt x="24" y="49"/>
                  <a:pt x="27" y="52"/>
                  <a:pt x="30" y="52"/>
                </a:cubicBezTo>
                <a:cubicBezTo>
                  <a:pt x="33" y="52"/>
                  <a:pt x="36" y="49"/>
                  <a:pt x="36" y="46"/>
                </a:cubicBezTo>
                <a:close/>
                <a:moveTo>
                  <a:pt x="112" y="37"/>
                </a:moveTo>
                <a:cubicBezTo>
                  <a:pt x="112" y="38"/>
                  <a:pt x="112" y="39"/>
                  <a:pt x="112" y="40"/>
                </a:cubicBezTo>
                <a:cubicBezTo>
                  <a:pt x="112" y="43"/>
                  <a:pt x="112" y="45"/>
                  <a:pt x="111" y="47"/>
                </a:cubicBezTo>
                <a:cubicBezTo>
                  <a:pt x="117" y="54"/>
                  <a:pt x="120" y="62"/>
                  <a:pt x="120" y="70"/>
                </a:cubicBezTo>
                <a:cubicBezTo>
                  <a:pt x="120" y="83"/>
                  <a:pt x="112" y="95"/>
                  <a:pt x="100" y="102"/>
                </a:cubicBezTo>
                <a:cubicBezTo>
                  <a:pt x="100" y="110"/>
                  <a:pt x="100" y="110"/>
                  <a:pt x="100" y="110"/>
                </a:cubicBezTo>
                <a:cubicBezTo>
                  <a:pt x="100" y="116"/>
                  <a:pt x="100" y="116"/>
                  <a:pt x="100" y="116"/>
                </a:cubicBezTo>
                <a:cubicBezTo>
                  <a:pt x="94" y="112"/>
                  <a:pt x="94" y="112"/>
                  <a:pt x="94" y="112"/>
                </a:cubicBezTo>
                <a:cubicBezTo>
                  <a:pt x="94" y="112"/>
                  <a:pt x="94" y="112"/>
                  <a:pt x="94" y="112"/>
                </a:cubicBezTo>
                <a:cubicBezTo>
                  <a:pt x="86" y="107"/>
                  <a:pt x="86" y="107"/>
                  <a:pt x="86" y="107"/>
                </a:cubicBezTo>
                <a:cubicBezTo>
                  <a:pt x="83" y="108"/>
                  <a:pt x="80" y="108"/>
                  <a:pt x="76" y="108"/>
                </a:cubicBezTo>
                <a:cubicBezTo>
                  <a:pt x="66" y="108"/>
                  <a:pt x="56" y="105"/>
                  <a:pt x="49" y="100"/>
                </a:cubicBezTo>
                <a:cubicBezTo>
                  <a:pt x="46" y="100"/>
                  <a:pt x="44" y="100"/>
                  <a:pt x="42" y="100"/>
                </a:cubicBezTo>
                <a:cubicBezTo>
                  <a:pt x="40" y="100"/>
                  <a:pt x="39" y="100"/>
                  <a:pt x="37" y="100"/>
                </a:cubicBezTo>
                <a:cubicBezTo>
                  <a:pt x="47" y="109"/>
                  <a:pt x="61" y="115"/>
                  <a:pt x="76" y="115"/>
                </a:cubicBezTo>
                <a:cubicBezTo>
                  <a:pt x="79" y="115"/>
                  <a:pt x="82" y="115"/>
                  <a:pt x="86" y="114"/>
                </a:cubicBezTo>
                <a:cubicBezTo>
                  <a:pt x="108" y="128"/>
                  <a:pt x="108" y="128"/>
                  <a:pt x="108" y="128"/>
                </a:cubicBezTo>
                <a:cubicBezTo>
                  <a:pt x="108" y="105"/>
                  <a:pt x="108" y="105"/>
                  <a:pt x="108" y="105"/>
                </a:cubicBezTo>
                <a:cubicBezTo>
                  <a:pt x="120" y="97"/>
                  <a:pt x="128" y="84"/>
                  <a:pt x="128" y="69"/>
                </a:cubicBezTo>
                <a:cubicBezTo>
                  <a:pt x="128" y="57"/>
                  <a:pt x="122" y="45"/>
                  <a:pt x="112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Freeform 221"/>
          <p:cNvSpPr>
            <a:spLocks noEditPoints="1"/>
          </p:cNvSpPr>
          <p:nvPr/>
        </p:nvSpPr>
        <p:spPr bwMode="auto">
          <a:xfrm>
            <a:off x="6743478" y="3548236"/>
            <a:ext cx="368413" cy="368413"/>
          </a:xfrm>
          <a:custGeom>
            <a:avLst/>
            <a:gdLst>
              <a:gd name="T0" fmla="*/ 112 w 128"/>
              <a:gd name="T1" fmla="*/ 0 h 128"/>
              <a:gd name="T2" fmla="*/ 68 w 128"/>
              <a:gd name="T3" fmla="*/ 12 h 128"/>
              <a:gd name="T4" fmla="*/ 60 w 128"/>
              <a:gd name="T5" fmla="*/ 12 h 128"/>
              <a:gd name="T6" fmla="*/ 16 w 128"/>
              <a:gd name="T7" fmla="*/ 0 h 128"/>
              <a:gd name="T8" fmla="*/ 0 w 128"/>
              <a:gd name="T9" fmla="*/ 16 h 128"/>
              <a:gd name="T10" fmla="*/ 0 w 128"/>
              <a:gd name="T11" fmla="*/ 100 h 128"/>
              <a:gd name="T12" fmla="*/ 16 w 128"/>
              <a:gd name="T13" fmla="*/ 116 h 128"/>
              <a:gd name="T14" fmla="*/ 60 w 128"/>
              <a:gd name="T15" fmla="*/ 128 h 128"/>
              <a:gd name="T16" fmla="*/ 68 w 128"/>
              <a:gd name="T17" fmla="*/ 128 h 128"/>
              <a:gd name="T18" fmla="*/ 112 w 128"/>
              <a:gd name="T19" fmla="*/ 116 h 128"/>
              <a:gd name="T20" fmla="*/ 128 w 128"/>
              <a:gd name="T21" fmla="*/ 100 h 128"/>
              <a:gd name="T22" fmla="*/ 128 w 128"/>
              <a:gd name="T23" fmla="*/ 16 h 128"/>
              <a:gd name="T24" fmla="*/ 112 w 128"/>
              <a:gd name="T25" fmla="*/ 0 h 128"/>
              <a:gd name="T26" fmla="*/ 60 w 128"/>
              <a:gd name="T27" fmla="*/ 120 h 128"/>
              <a:gd name="T28" fmla="*/ 16 w 128"/>
              <a:gd name="T29" fmla="*/ 108 h 128"/>
              <a:gd name="T30" fmla="*/ 8 w 128"/>
              <a:gd name="T31" fmla="*/ 100 h 128"/>
              <a:gd name="T32" fmla="*/ 8 w 128"/>
              <a:gd name="T33" fmla="*/ 16 h 128"/>
              <a:gd name="T34" fmla="*/ 16 w 128"/>
              <a:gd name="T35" fmla="*/ 8 h 128"/>
              <a:gd name="T36" fmla="*/ 60 w 128"/>
              <a:gd name="T37" fmla="*/ 20 h 128"/>
              <a:gd name="T38" fmla="*/ 60 w 128"/>
              <a:gd name="T39" fmla="*/ 120 h 128"/>
              <a:gd name="T40" fmla="*/ 120 w 128"/>
              <a:gd name="T41" fmla="*/ 100 h 128"/>
              <a:gd name="T42" fmla="*/ 112 w 128"/>
              <a:gd name="T43" fmla="*/ 108 h 128"/>
              <a:gd name="T44" fmla="*/ 68 w 128"/>
              <a:gd name="T45" fmla="*/ 120 h 128"/>
              <a:gd name="T46" fmla="*/ 68 w 128"/>
              <a:gd name="T47" fmla="*/ 20 h 128"/>
              <a:gd name="T48" fmla="*/ 112 w 128"/>
              <a:gd name="T49" fmla="*/ 8 h 128"/>
              <a:gd name="T50" fmla="*/ 120 w 128"/>
              <a:gd name="T51" fmla="*/ 16 h 128"/>
              <a:gd name="T52" fmla="*/ 120 w 128"/>
              <a:gd name="T53" fmla="*/ 10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8" h="128">
                <a:moveTo>
                  <a:pt x="112" y="0"/>
                </a:moveTo>
                <a:cubicBezTo>
                  <a:pt x="112" y="0"/>
                  <a:pt x="89" y="6"/>
                  <a:pt x="68" y="12"/>
                </a:cubicBezTo>
                <a:cubicBezTo>
                  <a:pt x="65" y="12"/>
                  <a:pt x="63" y="12"/>
                  <a:pt x="60" y="12"/>
                </a:cubicBezTo>
                <a:cubicBezTo>
                  <a:pt x="40" y="7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9"/>
                  <a:pt x="8" y="113"/>
                  <a:pt x="16" y="116"/>
                </a:cubicBezTo>
                <a:cubicBezTo>
                  <a:pt x="16" y="116"/>
                  <a:pt x="38" y="122"/>
                  <a:pt x="60" y="128"/>
                </a:cubicBezTo>
                <a:cubicBezTo>
                  <a:pt x="63" y="128"/>
                  <a:pt x="65" y="128"/>
                  <a:pt x="68" y="128"/>
                </a:cubicBezTo>
                <a:cubicBezTo>
                  <a:pt x="90" y="122"/>
                  <a:pt x="112" y="116"/>
                  <a:pt x="112" y="116"/>
                </a:cubicBezTo>
                <a:cubicBezTo>
                  <a:pt x="120" y="114"/>
                  <a:pt x="128" y="109"/>
                  <a:pt x="128" y="100"/>
                </a:cubicBezTo>
                <a:cubicBezTo>
                  <a:pt x="128" y="16"/>
                  <a:pt x="128" y="16"/>
                  <a:pt x="128" y="16"/>
                </a:cubicBezTo>
                <a:cubicBezTo>
                  <a:pt x="128" y="7"/>
                  <a:pt x="121" y="0"/>
                  <a:pt x="112" y="0"/>
                </a:cubicBezTo>
                <a:close/>
                <a:moveTo>
                  <a:pt x="60" y="120"/>
                </a:moveTo>
                <a:cubicBezTo>
                  <a:pt x="38" y="114"/>
                  <a:pt x="16" y="108"/>
                  <a:pt x="16" y="108"/>
                </a:cubicBezTo>
                <a:cubicBezTo>
                  <a:pt x="11" y="107"/>
                  <a:pt x="8" y="104"/>
                  <a:pt x="8" y="10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60" y="20"/>
                  <a:pt x="60" y="20"/>
                  <a:pt x="60" y="20"/>
                </a:cubicBezTo>
                <a:lnTo>
                  <a:pt x="60" y="120"/>
                </a:lnTo>
                <a:close/>
                <a:moveTo>
                  <a:pt x="120" y="100"/>
                </a:moveTo>
                <a:cubicBezTo>
                  <a:pt x="120" y="104"/>
                  <a:pt x="116" y="107"/>
                  <a:pt x="112" y="108"/>
                </a:cubicBezTo>
                <a:cubicBezTo>
                  <a:pt x="112" y="108"/>
                  <a:pt x="90" y="114"/>
                  <a:pt x="68" y="120"/>
                </a:cubicBezTo>
                <a:cubicBezTo>
                  <a:pt x="68" y="20"/>
                  <a:pt x="68" y="20"/>
                  <a:pt x="68" y="2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6" y="8"/>
                  <a:pt x="120" y="12"/>
                  <a:pt x="120" y="16"/>
                </a:cubicBezTo>
                <a:lnTo>
                  <a:pt x="120" y="1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Freeform 223"/>
          <p:cNvSpPr>
            <a:spLocks noEditPoints="1"/>
          </p:cNvSpPr>
          <p:nvPr/>
        </p:nvSpPr>
        <p:spPr bwMode="auto">
          <a:xfrm>
            <a:off x="5079497" y="2539926"/>
            <a:ext cx="369633" cy="368413"/>
          </a:xfrm>
          <a:custGeom>
            <a:avLst/>
            <a:gdLst>
              <a:gd name="T0" fmla="*/ 96 w 128"/>
              <a:gd name="T1" fmla="*/ 56 h 128"/>
              <a:gd name="T2" fmla="*/ 32 w 128"/>
              <a:gd name="T3" fmla="*/ 56 h 128"/>
              <a:gd name="T4" fmla="*/ 28 w 128"/>
              <a:gd name="T5" fmla="*/ 60 h 128"/>
              <a:gd name="T6" fmla="*/ 32 w 128"/>
              <a:gd name="T7" fmla="*/ 64 h 128"/>
              <a:gd name="T8" fmla="*/ 96 w 128"/>
              <a:gd name="T9" fmla="*/ 64 h 128"/>
              <a:gd name="T10" fmla="*/ 100 w 128"/>
              <a:gd name="T11" fmla="*/ 60 h 128"/>
              <a:gd name="T12" fmla="*/ 96 w 128"/>
              <a:gd name="T13" fmla="*/ 56 h 128"/>
              <a:gd name="T14" fmla="*/ 96 w 128"/>
              <a:gd name="T15" fmla="*/ 80 h 128"/>
              <a:gd name="T16" fmla="*/ 32 w 128"/>
              <a:gd name="T17" fmla="*/ 80 h 128"/>
              <a:gd name="T18" fmla="*/ 28 w 128"/>
              <a:gd name="T19" fmla="*/ 84 h 128"/>
              <a:gd name="T20" fmla="*/ 32 w 128"/>
              <a:gd name="T21" fmla="*/ 88 h 128"/>
              <a:gd name="T22" fmla="*/ 96 w 128"/>
              <a:gd name="T23" fmla="*/ 88 h 128"/>
              <a:gd name="T24" fmla="*/ 100 w 128"/>
              <a:gd name="T25" fmla="*/ 84 h 128"/>
              <a:gd name="T26" fmla="*/ 96 w 128"/>
              <a:gd name="T27" fmla="*/ 80 h 128"/>
              <a:gd name="T28" fmla="*/ 96 w 128"/>
              <a:gd name="T29" fmla="*/ 32 h 128"/>
              <a:gd name="T30" fmla="*/ 32 w 128"/>
              <a:gd name="T31" fmla="*/ 32 h 128"/>
              <a:gd name="T32" fmla="*/ 28 w 128"/>
              <a:gd name="T33" fmla="*/ 36 h 128"/>
              <a:gd name="T34" fmla="*/ 32 w 128"/>
              <a:gd name="T35" fmla="*/ 40 h 128"/>
              <a:gd name="T36" fmla="*/ 96 w 128"/>
              <a:gd name="T37" fmla="*/ 40 h 128"/>
              <a:gd name="T38" fmla="*/ 100 w 128"/>
              <a:gd name="T39" fmla="*/ 36 h 128"/>
              <a:gd name="T40" fmla="*/ 96 w 128"/>
              <a:gd name="T41" fmla="*/ 32 h 128"/>
              <a:gd name="T42" fmla="*/ 112 w 128"/>
              <a:gd name="T43" fmla="*/ 0 h 128"/>
              <a:gd name="T44" fmla="*/ 16 w 128"/>
              <a:gd name="T45" fmla="*/ 0 h 128"/>
              <a:gd name="T46" fmla="*/ 0 w 128"/>
              <a:gd name="T47" fmla="*/ 17 h 128"/>
              <a:gd name="T48" fmla="*/ 0 w 128"/>
              <a:gd name="T49" fmla="*/ 112 h 128"/>
              <a:gd name="T50" fmla="*/ 16 w 128"/>
              <a:gd name="T51" fmla="*/ 128 h 128"/>
              <a:gd name="T52" fmla="*/ 111 w 128"/>
              <a:gd name="T53" fmla="*/ 128 h 128"/>
              <a:gd name="T54" fmla="*/ 128 w 128"/>
              <a:gd name="T55" fmla="*/ 112 h 128"/>
              <a:gd name="T56" fmla="*/ 128 w 128"/>
              <a:gd name="T57" fmla="*/ 16 h 128"/>
              <a:gd name="T58" fmla="*/ 112 w 128"/>
              <a:gd name="T59" fmla="*/ 0 h 128"/>
              <a:gd name="T60" fmla="*/ 120 w 128"/>
              <a:gd name="T61" fmla="*/ 112 h 128"/>
              <a:gd name="T62" fmla="*/ 111 w 128"/>
              <a:gd name="T63" fmla="*/ 120 h 128"/>
              <a:gd name="T64" fmla="*/ 16 w 128"/>
              <a:gd name="T65" fmla="*/ 120 h 128"/>
              <a:gd name="T66" fmla="*/ 8 w 128"/>
              <a:gd name="T67" fmla="*/ 112 h 128"/>
              <a:gd name="T68" fmla="*/ 8 w 128"/>
              <a:gd name="T69" fmla="*/ 17 h 128"/>
              <a:gd name="T70" fmla="*/ 16 w 128"/>
              <a:gd name="T71" fmla="*/ 8 h 128"/>
              <a:gd name="T72" fmla="*/ 112 w 128"/>
              <a:gd name="T73" fmla="*/ 8 h 128"/>
              <a:gd name="T74" fmla="*/ 120 w 128"/>
              <a:gd name="T75" fmla="*/ 16 h 128"/>
              <a:gd name="T76" fmla="*/ 120 w 128"/>
              <a:gd name="T77" fmla="*/ 11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8" h="128">
                <a:moveTo>
                  <a:pt x="96" y="56"/>
                </a:moveTo>
                <a:cubicBezTo>
                  <a:pt x="32" y="56"/>
                  <a:pt x="32" y="56"/>
                  <a:pt x="32" y="56"/>
                </a:cubicBezTo>
                <a:cubicBezTo>
                  <a:pt x="30" y="56"/>
                  <a:pt x="28" y="58"/>
                  <a:pt x="28" y="60"/>
                </a:cubicBezTo>
                <a:cubicBezTo>
                  <a:pt x="28" y="62"/>
                  <a:pt x="30" y="64"/>
                  <a:pt x="32" y="64"/>
                </a:cubicBezTo>
                <a:cubicBezTo>
                  <a:pt x="96" y="64"/>
                  <a:pt x="96" y="64"/>
                  <a:pt x="96" y="64"/>
                </a:cubicBezTo>
                <a:cubicBezTo>
                  <a:pt x="98" y="64"/>
                  <a:pt x="100" y="62"/>
                  <a:pt x="100" y="60"/>
                </a:cubicBezTo>
                <a:cubicBezTo>
                  <a:pt x="100" y="58"/>
                  <a:pt x="98" y="56"/>
                  <a:pt x="96" y="56"/>
                </a:cubicBezTo>
                <a:close/>
                <a:moveTo>
                  <a:pt x="96" y="80"/>
                </a:moveTo>
                <a:cubicBezTo>
                  <a:pt x="32" y="80"/>
                  <a:pt x="32" y="80"/>
                  <a:pt x="32" y="80"/>
                </a:cubicBezTo>
                <a:cubicBezTo>
                  <a:pt x="30" y="80"/>
                  <a:pt x="28" y="82"/>
                  <a:pt x="28" y="84"/>
                </a:cubicBezTo>
                <a:cubicBezTo>
                  <a:pt x="28" y="86"/>
                  <a:pt x="30" y="88"/>
                  <a:pt x="32" y="88"/>
                </a:cubicBezTo>
                <a:cubicBezTo>
                  <a:pt x="96" y="88"/>
                  <a:pt x="96" y="88"/>
                  <a:pt x="96" y="88"/>
                </a:cubicBezTo>
                <a:cubicBezTo>
                  <a:pt x="98" y="88"/>
                  <a:pt x="100" y="86"/>
                  <a:pt x="100" y="84"/>
                </a:cubicBezTo>
                <a:cubicBezTo>
                  <a:pt x="100" y="82"/>
                  <a:pt x="98" y="80"/>
                  <a:pt x="96" y="80"/>
                </a:cubicBezTo>
                <a:close/>
                <a:moveTo>
                  <a:pt x="96" y="32"/>
                </a:moveTo>
                <a:cubicBezTo>
                  <a:pt x="32" y="32"/>
                  <a:pt x="32" y="32"/>
                  <a:pt x="32" y="32"/>
                </a:cubicBezTo>
                <a:cubicBezTo>
                  <a:pt x="30" y="32"/>
                  <a:pt x="28" y="34"/>
                  <a:pt x="28" y="36"/>
                </a:cubicBezTo>
                <a:cubicBezTo>
                  <a:pt x="28" y="38"/>
                  <a:pt x="30" y="40"/>
                  <a:pt x="32" y="40"/>
                </a:cubicBezTo>
                <a:cubicBezTo>
                  <a:pt x="96" y="40"/>
                  <a:pt x="96" y="40"/>
                  <a:pt x="96" y="40"/>
                </a:cubicBezTo>
                <a:cubicBezTo>
                  <a:pt x="98" y="40"/>
                  <a:pt x="100" y="38"/>
                  <a:pt x="100" y="36"/>
                </a:cubicBezTo>
                <a:cubicBezTo>
                  <a:pt x="100" y="34"/>
                  <a:pt x="98" y="32"/>
                  <a:pt x="96" y="32"/>
                </a:cubicBezTo>
                <a:close/>
                <a:moveTo>
                  <a:pt x="112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8"/>
                  <a:pt x="0" y="17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21"/>
                  <a:pt x="7" y="128"/>
                  <a:pt x="16" y="128"/>
                </a:cubicBezTo>
                <a:cubicBezTo>
                  <a:pt x="111" y="128"/>
                  <a:pt x="111" y="128"/>
                  <a:pt x="111" y="128"/>
                </a:cubicBezTo>
                <a:cubicBezTo>
                  <a:pt x="120" y="128"/>
                  <a:pt x="128" y="121"/>
                  <a:pt x="128" y="112"/>
                </a:cubicBezTo>
                <a:cubicBezTo>
                  <a:pt x="128" y="16"/>
                  <a:pt x="128" y="16"/>
                  <a:pt x="128" y="16"/>
                </a:cubicBezTo>
                <a:cubicBezTo>
                  <a:pt x="128" y="7"/>
                  <a:pt x="121" y="0"/>
                  <a:pt x="112" y="0"/>
                </a:cubicBezTo>
                <a:close/>
                <a:moveTo>
                  <a:pt x="120" y="112"/>
                </a:moveTo>
                <a:cubicBezTo>
                  <a:pt x="120" y="116"/>
                  <a:pt x="116" y="120"/>
                  <a:pt x="111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2" y="120"/>
                  <a:pt x="8" y="116"/>
                  <a:pt x="8" y="112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2"/>
                  <a:pt x="12" y="8"/>
                  <a:pt x="16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16" y="8"/>
                  <a:pt x="120" y="12"/>
                  <a:pt x="120" y="16"/>
                </a:cubicBezTo>
                <a:lnTo>
                  <a:pt x="120" y="1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40" name="直接连接符 39"/>
          <p:cNvCxnSpPr/>
          <p:nvPr/>
        </p:nvCxnSpPr>
        <p:spPr>
          <a:xfrm>
            <a:off x="4143040" y="4730525"/>
            <a:ext cx="570116" cy="0"/>
          </a:xfrm>
          <a:prstGeom prst="line">
            <a:avLst/>
          </a:prstGeom>
          <a:ln w="25400">
            <a:solidFill>
              <a:schemeClr val="bg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262716" y="3584942"/>
            <a:ext cx="32446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dirty="0" smtClean="0">
                <a:solidFill>
                  <a:schemeClr val="bg1"/>
                </a:solidFill>
              </a:rPr>
              <a:t>ppt</a:t>
            </a:r>
            <a:r>
              <a:rPr lang="zh-CN" altLang="en-US" dirty="0" smtClean="0">
                <a:solidFill>
                  <a:schemeClr val="bg1"/>
                </a:solidFill>
              </a:rPr>
              <a:t>制作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522035" y="307683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313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latin typeface="+mn-ea"/>
              </a:rPr>
              <a:t>陈维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725830" y="4975310"/>
            <a:ext cx="32446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dirty="0">
                <a:solidFill>
                  <a:schemeClr val="bg1"/>
                </a:solidFill>
              </a:rPr>
              <a:t>ppt</a:t>
            </a:r>
            <a:r>
              <a:rPr lang="zh-CN" altLang="en-US" dirty="0">
                <a:solidFill>
                  <a:schemeClr val="bg1"/>
                </a:solidFill>
              </a:rPr>
              <a:t>制作</a:t>
            </a:r>
          </a:p>
        </p:txBody>
      </p:sp>
      <p:sp>
        <p:nvSpPr>
          <p:cNvPr id="49" name="矩形 48"/>
          <p:cNvSpPr/>
          <p:nvPr/>
        </p:nvSpPr>
        <p:spPr>
          <a:xfrm>
            <a:off x="3170257" y="453357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313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+mn-ea"/>
              </a:rPr>
              <a:t>杨溢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cxnSp>
        <p:nvCxnSpPr>
          <p:cNvPr id="26" name="直接连接符 25"/>
          <p:cNvCxnSpPr>
            <a:stCxn id="21" idx="0"/>
          </p:cNvCxnSpPr>
          <p:nvPr/>
        </p:nvCxnSpPr>
        <p:spPr>
          <a:xfrm>
            <a:off x="6374647" y="2120864"/>
            <a:ext cx="1201810" cy="130846"/>
          </a:xfrm>
          <a:prstGeom prst="line">
            <a:avLst/>
          </a:prstGeom>
          <a:ln w="25400">
            <a:solidFill>
              <a:schemeClr val="bg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endCxn id="23" idx="3"/>
          </p:cNvCxnSpPr>
          <p:nvPr/>
        </p:nvCxnSpPr>
        <p:spPr>
          <a:xfrm flipH="1" flipV="1">
            <a:off x="6374646" y="5308636"/>
            <a:ext cx="977876" cy="22203"/>
          </a:xfrm>
          <a:prstGeom prst="line">
            <a:avLst/>
          </a:prstGeom>
          <a:ln w="25400">
            <a:solidFill>
              <a:schemeClr val="bg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8187947" y="1668841"/>
            <a:ext cx="11327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</a:t>
            </a:r>
            <a:r>
              <a:rPr lang="en-US" altLang="zh-CN" dirty="0" smtClean="0">
                <a:solidFill>
                  <a:schemeClr val="bg1"/>
                </a:solidFill>
              </a:rPr>
              <a:t>pt</a:t>
            </a:r>
            <a:r>
              <a:rPr lang="zh-CN" altLang="en-US" dirty="0" smtClean="0">
                <a:solidFill>
                  <a:schemeClr val="bg1"/>
                </a:solidFill>
              </a:rPr>
              <a:t>整理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100123" y="1234246"/>
            <a:ext cx="11079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313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+mn-ea"/>
              </a:rPr>
              <a:t>陈安侍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659931" y="5765494"/>
            <a:ext cx="14154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</a:t>
            </a:r>
            <a:r>
              <a:rPr lang="en-US" altLang="zh-CN" dirty="0" smtClean="0">
                <a:solidFill>
                  <a:schemeClr val="bg1"/>
                </a:solidFill>
              </a:rPr>
              <a:t>pt</a:t>
            </a:r>
            <a:r>
              <a:rPr lang="zh-CN" altLang="en-US" dirty="0" smtClean="0">
                <a:solidFill>
                  <a:schemeClr val="bg1"/>
                </a:solidFill>
              </a:rPr>
              <a:t>制作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659931" y="5303829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313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+mn-ea"/>
              </a:rPr>
              <a:t>严翔宇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3507362" y="3302570"/>
            <a:ext cx="570116" cy="0"/>
          </a:xfrm>
          <a:prstGeom prst="line">
            <a:avLst/>
          </a:prstGeom>
          <a:ln w="25400">
            <a:solidFill>
              <a:schemeClr val="bg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30" idx="1"/>
          </p:cNvCxnSpPr>
          <p:nvPr/>
        </p:nvCxnSpPr>
        <p:spPr>
          <a:xfrm flipH="1">
            <a:off x="7576457" y="1465079"/>
            <a:ext cx="523666" cy="786631"/>
          </a:xfrm>
          <a:prstGeom prst="line">
            <a:avLst/>
          </a:prstGeom>
          <a:ln w="25400">
            <a:solidFill>
              <a:schemeClr val="bg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6" grpId="0" animBg="1"/>
      <p:bldP spid="37" grpId="0" animBg="1"/>
      <p:bldP spid="38" grpId="0" animBg="1"/>
      <p:bldP spid="39" grpId="0" animBg="1"/>
      <p:bldP spid="46" grpId="0"/>
      <p:bldP spid="47" grpId="0"/>
      <p:bldP spid="48" grpId="0"/>
      <p:bldP spid="49" grpId="0"/>
      <p:bldP spid="28" grpId="0"/>
      <p:bldP spid="30" grpId="0"/>
      <p:bldP spid="34" grpId="0"/>
      <p:bldP spid="3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 flipH="1">
            <a:off x="2818404" y="1933031"/>
            <a:ext cx="1594789" cy="187166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5188471" y="1974754"/>
            <a:ext cx="1594789" cy="187166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604357" y="1974754"/>
            <a:ext cx="1594789" cy="187166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514974" y="2040866"/>
            <a:ext cx="1762733" cy="1762733"/>
            <a:chOff x="2940934" y="2283709"/>
            <a:chExt cx="1762733" cy="1762733"/>
          </a:xfrm>
        </p:grpSpPr>
        <p:sp>
          <p:nvSpPr>
            <p:cNvPr id="7" name="空心弧 6"/>
            <p:cNvSpPr/>
            <p:nvPr/>
          </p:nvSpPr>
          <p:spPr>
            <a:xfrm>
              <a:off x="2940934" y="2283709"/>
              <a:ext cx="1762733" cy="1762733"/>
            </a:xfrm>
            <a:prstGeom prst="blockArc">
              <a:avLst>
                <a:gd name="adj1" fmla="val 1636957"/>
                <a:gd name="adj2" fmla="val 144664"/>
                <a:gd name="adj3" fmla="val 971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71" t="8362" r="8471" b="36121"/>
            <a:stretch>
              <a:fillRect/>
            </a:stretch>
          </p:blipFill>
          <p:spPr>
            <a:xfrm>
              <a:off x="2993625" y="2336400"/>
              <a:ext cx="1657350" cy="1657350"/>
            </a:xfrm>
            <a:custGeom>
              <a:avLst/>
              <a:gdLst>
                <a:gd name="connsiteX0" fmla="*/ 828675 w 1657350"/>
                <a:gd name="connsiteY0" fmla="*/ 0 h 1657350"/>
                <a:gd name="connsiteX1" fmla="*/ 1657350 w 1657350"/>
                <a:gd name="connsiteY1" fmla="*/ 828675 h 1657350"/>
                <a:gd name="connsiteX2" fmla="*/ 828675 w 1657350"/>
                <a:gd name="connsiteY2" fmla="*/ 1657350 h 1657350"/>
                <a:gd name="connsiteX3" fmla="*/ 0 w 1657350"/>
                <a:gd name="connsiteY3" fmla="*/ 828675 h 1657350"/>
                <a:gd name="connsiteX4" fmla="*/ 828675 w 1657350"/>
                <a:gd name="connsiteY4" fmla="*/ 0 h 165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350" h="1657350">
                  <a:moveTo>
                    <a:pt x="828675" y="0"/>
                  </a:moveTo>
                  <a:cubicBezTo>
                    <a:pt x="1286340" y="0"/>
                    <a:pt x="1657350" y="371010"/>
                    <a:pt x="1657350" y="828675"/>
                  </a:cubicBezTo>
                  <a:cubicBezTo>
                    <a:pt x="1657350" y="1286340"/>
                    <a:pt x="1286340" y="1657350"/>
                    <a:pt x="828675" y="1657350"/>
                  </a:cubicBezTo>
                  <a:cubicBezTo>
                    <a:pt x="371010" y="1657350"/>
                    <a:pt x="0" y="1286340"/>
                    <a:pt x="0" y="828675"/>
                  </a:cubicBezTo>
                  <a:cubicBezTo>
                    <a:pt x="0" y="371010"/>
                    <a:pt x="371010" y="0"/>
                    <a:pt x="828675" y="0"/>
                  </a:cubicBezTo>
                  <a:close/>
                </a:path>
              </a:pathLst>
            </a:custGeom>
          </p:spPr>
        </p:pic>
      </p:grpSp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</a:rPr>
                <a:t>绩效评分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729021" y="1999143"/>
            <a:ext cx="1762733" cy="1762733"/>
            <a:chOff x="5398384" y="2283709"/>
            <a:chExt cx="1762733" cy="1762733"/>
          </a:xfrm>
        </p:grpSpPr>
        <p:sp>
          <p:nvSpPr>
            <p:cNvPr id="13" name="空心弧 12"/>
            <p:cNvSpPr/>
            <p:nvPr/>
          </p:nvSpPr>
          <p:spPr>
            <a:xfrm>
              <a:off x="5398384" y="2283709"/>
              <a:ext cx="1762733" cy="1762733"/>
            </a:xfrm>
            <a:prstGeom prst="blockArc">
              <a:avLst>
                <a:gd name="adj1" fmla="val 1636957"/>
                <a:gd name="adj2" fmla="val 144664"/>
                <a:gd name="adj3" fmla="val 971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71" t="8362" r="8471" b="36121"/>
            <a:stretch>
              <a:fillRect/>
            </a:stretch>
          </p:blipFill>
          <p:spPr>
            <a:xfrm>
              <a:off x="5451075" y="2336400"/>
              <a:ext cx="1657350" cy="1657350"/>
            </a:xfrm>
            <a:custGeom>
              <a:avLst/>
              <a:gdLst>
                <a:gd name="connsiteX0" fmla="*/ 828675 w 1657350"/>
                <a:gd name="connsiteY0" fmla="*/ 0 h 1657350"/>
                <a:gd name="connsiteX1" fmla="*/ 1657350 w 1657350"/>
                <a:gd name="connsiteY1" fmla="*/ 828675 h 1657350"/>
                <a:gd name="connsiteX2" fmla="*/ 828675 w 1657350"/>
                <a:gd name="connsiteY2" fmla="*/ 1657350 h 1657350"/>
                <a:gd name="connsiteX3" fmla="*/ 0 w 1657350"/>
                <a:gd name="connsiteY3" fmla="*/ 828675 h 1657350"/>
                <a:gd name="connsiteX4" fmla="*/ 828675 w 1657350"/>
                <a:gd name="connsiteY4" fmla="*/ 0 h 165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350" h="1657350">
                  <a:moveTo>
                    <a:pt x="828675" y="0"/>
                  </a:moveTo>
                  <a:cubicBezTo>
                    <a:pt x="1286340" y="0"/>
                    <a:pt x="1657350" y="371010"/>
                    <a:pt x="1657350" y="828675"/>
                  </a:cubicBezTo>
                  <a:cubicBezTo>
                    <a:pt x="1657350" y="1286340"/>
                    <a:pt x="1286340" y="1657350"/>
                    <a:pt x="828675" y="1657350"/>
                  </a:cubicBezTo>
                  <a:cubicBezTo>
                    <a:pt x="371010" y="1657350"/>
                    <a:pt x="0" y="1286340"/>
                    <a:pt x="0" y="828675"/>
                  </a:cubicBezTo>
                  <a:cubicBezTo>
                    <a:pt x="0" y="371010"/>
                    <a:pt x="371010" y="0"/>
                    <a:pt x="828675" y="0"/>
                  </a:cubicBezTo>
                  <a:close/>
                </a:path>
              </a:pathLst>
            </a:custGeom>
          </p:spPr>
        </p:pic>
      </p:grpSp>
      <p:grpSp>
        <p:nvGrpSpPr>
          <p:cNvPr id="19" name="组合 18"/>
          <p:cNvGrpSpPr/>
          <p:nvPr/>
        </p:nvGrpSpPr>
        <p:grpSpPr>
          <a:xfrm>
            <a:off x="5111012" y="2040866"/>
            <a:ext cx="1762733" cy="1762733"/>
            <a:chOff x="8598784" y="2283709"/>
            <a:chExt cx="1762733" cy="1762733"/>
          </a:xfrm>
        </p:grpSpPr>
        <p:sp>
          <p:nvSpPr>
            <p:cNvPr id="16" name="空心弧 15"/>
            <p:cNvSpPr/>
            <p:nvPr/>
          </p:nvSpPr>
          <p:spPr>
            <a:xfrm>
              <a:off x="8598784" y="2283709"/>
              <a:ext cx="1762733" cy="1762733"/>
            </a:xfrm>
            <a:prstGeom prst="blockArc">
              <a:avLst>
                <a:gd name="adj1" fmla="val 1636957"/>
                <a:gd name="adj2" fmla="val 144664"/>
                <a:gd name="adj3" fmla="val 971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71" t="8362" r="8471" b="36121"/>
            <a:stretch>
              <a:fillRect/>
            </a:stretch>
          </p:blipFill>
          <p:spPr>
            <a:xfrm>
              <a:off x="8651475" y="2336400"/>
              <a:ext cx="1657350" cy="1657350"/>
            </a:xfrm>
            <a:custGeom>
              <a:avLst/>
              <a:gdLst>
                <a:gd name="connsiteX0" fmla="*/ 828675 w 1657350"/>
                <a:gd name="connsiteY0" fmla="*/ 0 h 1657350"/>
                <a:gd name="connsiteX1" fmla="*/ 1657350 w 1657350"/>
                <a:gd name="connsiteY1" fmla="*/ 828675 h 1657350"/>
                <a:gd name="connsiteX2" fmla="*/ 828675 w 1657350"/>
                <a:gd name="connsiteY2" fmla="*/ 1657350 h 1657350"/>
                <a:gd name="connsiteX3" fmla="*/ 0 w 1657350"/>
                <a:gd name="connsiteY3" fmla="*/ 828675 h 1657350"/>
                <a:gd name="connsiteX4" fmla="*/ 828675 w 1657350"/>
                <a:gd name="connsiteY4" fmla="*/ 0 h 165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350" h="1657350">
                  <a:moveTo>
                    <a:pt x="828675" y="0"/>
                  </a:moveTo>
                  <a:cubicBezTo>
                    <a:pt x="1286340" y="0"/>
                    <a:pt x="1657350" y="371010"/>
                    <a:pt x="1657350" y="828675"/>
                  </a:cubicBezTo>
                  <a:cubicBezTo>
                    <a:pt x="1657350" y="1286340"/>
                    <a:pt x="1286340" y="1657350"/>
                    <a:pt x="828675" y="1657350"/>
                  </a:cubicBezTo>
                  <a:cubicBezTo>
                    <a:pt x="371010" y="1657350"/>
                    <a:pt x="0" y="1286340"/>
                    <a:pt x="0" y="828675"/>
                  </a:cubicBezTo>
                  <a:cubicBezTo>
                    <a:pt x="0" y="371010"/>
                    <a:pt x="371010" y="0"/>
                    <a:pt x="828675" y="0"/>
                  </a:cubicBezTo>
                  <a:close/>
                </a:path>
              </a:pathLst>
            </a:custGeom>
          </p:spPr>
        </p:pic>
      </p:grpSp>
      <p:cxnSp>
        <p:nvCxnSpPr>
          <p:cNvPr id="30" name="直接连接符 29"/>
          <p:cNvCxnSpPr/>
          <p:nvPr/>
        </p:nvCxnSpPr>
        <p:spPr>
          <a:xfrm flipH="1">
            <a:off x="7764177" y="1974754"/>
            <a:ext cx="1594789" cy="187166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7674794" y="2040866"/>
            <a:ext cx="1762733" cy="1762733"/>
            <a:chOff x="2940934" y="2283709"/>
            <a:chExt cx="1762733" cy="1762733"/>
          </a:xfrm>
        </p:grpSpPr>
        <p:sp>
          <p:nvSpPr>
            <p:cNvPr id="35" name="空心弧 34"/>
            <p:cNvSpPr/>
            <p:nvPr/>
          </p:nvSpPr>
          <p:spPr>
            <a:xfrm>
              <a:off x="2940934" y="2283709"/>
              <a:ext cx="1762733" cy="1762733"/>
            </a:xfrm>
            <a:prstGeom prst="blockArc">
              <a:avLst>
                <a:gd name="adj1" fmla="val 1636957"/>
                <a:gd name="adj2" fmla="val 144664"/>
                <a:gd name="adj3" fmla="val 971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71" t="8362" r="8471" b="36121"/>
            <a:stretch>
              <a:fillRect/>
            </a:stretch>
          </p:blipFill>
          <p:spPr>
            <a:xfrm>
              <a:off x="2993625" y="2336400"/>
              <a:ext cx="1657350" cy="1657350"/>
            </a:xfrm>
            <a:custGeom>
              <a:avLst/>
              <a:gdLst>
                <a:gd name="connsiteX0" fmla="*/ 828675 w 1657350"/>
                <a:gd name="connsiteY0" fmla="*/ 0 h 1657350"/>
                <a:gd name="connsiteX1" fmla="*/ 1657350 w 1657350"/>
                <a:gd name="connsiteY1" fmla="*/ 828675 h 1657350"/>
                <a:gd name="connsiteX2" fmla="*/ 828675 w 1657350"/>
                <a:gd name="connsiteY2" fmla="*/ 1657350 h 1657350"/>
                <a:gd name="connsiteX3" fmla="*/ 0 w 1657350"/>
                <a:gd name="connsiteY3" fmla="*/ 828675 h 1657350"/>
                <a:gd name="connsiteX4" fmla="*/ 828675 w 1657350"/>
                <a:gd name="connsiteY4" fmla="*/ 0 h 165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350" h="1657350">
                  <a:moveTo>
                    <a:pt x="828675" y="0"/>
                  </a:moveTo>
                  <a:cubicBezTo>
                    <a:pt x="1286340" y="0"/>
                    <a:pt x="1657350" y="371010"/>
                    <a:pt x="1657350" y="828675"/>
                  </a:cubicBezTo>
                  <a:cubicBezTo>
                    <a:pt x="1657350" y="1286340"/>
                    <a:pt x="1286340" y="1657350"/>
                    <a:pt x="828675" y="1657350"/>
                  </a:cubicBezTo>
                  <a:cubicBezTo>
                    <a:pt x="371010" y="1657350"/>
                    <a:pt x="0" y="1286340"/>
                    <a:pt x="0" y="828675"/>
                  </a:cubicBezTo>
                  <a:cubicBezTo>
                    <a:pt x="0" y="371010"/>
                    <a:pt x="371010" y="0"/>
                    <a:pt x="828675" y="0"/>
                  </a:cubicBezTo>
                  <a:close/>
                </a:path>
              </a:pathLst>
            </a:custGeom>
          </p:spPr>
        </p:pic>
      </p:grpSp>
      <p:cxnSp>
        <p:nvCxnSpPr>
          <p:cNvPr id="37" name="直接连接符 36"/>
          <p:cNvCxnSpPr/>
          <p:nvPr/>
        </p:nvCxnSpPr>
        <p:spPr>
          <a:xfrm flipH="1">
            <a:off x="10301465" y="1974754"/>
            <a:ext cx="1594789" cy="187166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10212082" y="2040866"/>
            <a:ext cx="1762733" cy="1762733"/>
            <a:chOff x="2940934" y="2283709"/>
            <a:chExt cx="1762733" cy="1762733"/>
          </a:xfrm>
        </p:grpSpPr>
        <p:sp>
          <p:nvSpPr>
            <p:cNvPr id="39" name="空心弧 38"/>
            <p:cNvSpPr/>
            <p:nvPr/>
          </p:nvSpPr>
          <p:spPr>
            <a:xfrm>
              <a:off x="2940934" y="2283709"/>
              <a:ext cx="1762733" cy="1762733"/>
            </a:xfrm>
            <a:prstGeom prst="blockArc">
              <a:avLst>
                <a:gd name="adj1" fmla="val 1636957"/>
                <a:gd name="adj2" fmla="val 144664"/>
                <a:gd name="adj3" fmla="val 971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71" t="8362" r="8471" b="36121"/>
            <a:stretch>
              <a:fillRect/>
            </a:stretch>
          </p:blipFill>
          <p:spPr>
            <a:xfrm>
              <a:off x="2993625" y="2336400"/>
              <a:ext cx="1657350" cy="1657350"/>
            </a:xfrm>
            <a:custGeom>
              <a:avLst/>
              <a:gdLst>
                <a:gd name="connsiteX0" fmla="*/ 828675 w 1657350"/>
                <a:gd name="connsiteY0" fmla="*/ 0 h 1657350"/>
                <a:gd name="connsiteX1" fmla="*/ 1657350 w 1657350"/>
                <a:gd name="connsiteY1" fmla="*/ 828675 h 1657350"/>
                <a:gd name="connsiteX2" fmla="*/ 828675 w 1657350"/>
                <a:gd name="connsiteY2" fmla="*/ 1657350 h 1657350"/>
                <a:gd name="connsiteX3" fmla="*/ 0 w 1657350"/>
                <a:gd name="connsiteY3" fmla="*/ 828675 h 1657350"/>
                <a:gd name="connsiteX4" fmla="*/ 828675 w 1657350"/>
                <a:gd name="connsiteY4" fmla="*/ 0 h 165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350" h="1657350">
                  <a:moveTo>
                    <a:pt x="828675" y="0"/>
                  </a:moveTo>
                  <a:cubicBezTo>
                    <a:pt x="1286340" y="0"/>
                    <a:pt x="1657350" y="371010"/>
                    <a:pt x="1657350" y="828675"/>
                  </a:cubicBezTo>
                  <a:cubicBezTo>
                    <a:pt x="1657350" y="1286340"/>
                    <a:pt x="1286340" y="1657350"/>
                    <a:pt x="828675" y="1657350"/>
                  </a:cubicBezTo>
                  <a:cubicBezTo>
                    <a:pt x="371010" y="1657350"/>
                    <a:pt x="0" y="1286340"/>
                    <a:pt x="0" y="828675"/>
                  </a:cubicBezTo>
                  <a:cubicBezTo>
                    <a:pt x="0" y="371010"/>
                    <a:pt x="371010" y="0"/>
                    <a:pt x="828675" y="0"/>
                  </a:cubicBezTo>
                  <a:close/>
                </a:path>
              </a:pathLst>
            </a:custGeom>
          </p:spPr>
        </p:pic>
      </p:grpSp>
      <p:grpSp>
        <p:nvGrpSpPr>
          <p:cNvPr id="47" name="组合 46"/>
          <p:cNvGrpSpPr/>
          <p:nvPr/>
        </p:nvGrpSpPr>
        <p:grpSpPr>
          <a:xfrm>
            <a:off x="-235806" y="4291420"/>
            <a:ext cx="3264292" cy="830997"/>
            <a:chOff x="1307708" y="4373789"/>
            <a:chExt cx="3264292" cy="830997"/>
          </a:xfrm>
        </p:grpSpPr>
        <p:sp>
          <p:nvSpPr>
            <p:cNvPr id="48" name="矩形 47"/>
            <p:cNvSpPr/>
            <p:nvPr/>
          </p:nvSpPr>
          <p:spPr>
            <a:xfrm>
              <a:off x="1307708" y="4815525"/>
              <a:ext cx="326429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2385856" y="4373789"/>
              <a:ext cx="1107996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latin typeface="+mn-ea"/>
                </a:rPr>
                <a:t>陈安</a:t>
              </a:r>
              <a:r>
                <a:rPr lang="zh-CN" altLang="en-US" sz="2400" b="1" dirty="0" smtClean="0">
                  <a:latin typeface="+mn-ea"/>
                </a:rPr>
                <a:t>侍</a:t>
              </a:r>
              <a:endParaRPr lang="en-US" altLang="zh-CN" sz="2400" b="1" dirty="0" smtClean="0">
                <a:latin typeface="+mn-ea"/>
              </a:endParaRPr>
            </a:p>
            <a:p>
              <a:pPr algn="ctr"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 smtClean="0">
                  <a:solidFill>
                    <a:schemeClr val="accent2"/>
                  </a:solidFill>
                  <a:latin typeface="+mn-ea"/>
                </a:rPr>
                <a:t>87</a:t>
              </a:r>
              <a:endParaRPr lang="en-US" altLang="zh-CN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978241" y="4363797"/>
            <a:ext cx="3264292" cy="830997"/>
            <a:chOff x="1307708" y="4373789"/>
            <a:chExt cx="3264292" cy="830997"/>
          </a:xfrm>
        </p:grpSpPr>
        <p:sp>
          <p:nvSpPr>
            <p:cNvPr id="51" name="矩形 50"/>
            <p:cNvSpPr/>
            <p:nvPr/>
          </p:nvSpPr>
          <p:spPr>
            <a:xfrm>
              <a:off x="1307708" y="4815525"/>
              <a:ext cx="326429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2385856" y="4373789"/>
              <a:ext cx="1107996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latin typeface="+mn-ea"/>
                </a:rPr>
                <a:t>陈俊</a:t>
              </a:r>
              <a:r>
                <a:rPr lang="zh-CN" altLang="en-US" sz="2400" b="1" dirty="0" smtClean="0">
                  <a:latin typeface="+mn-ea"/>
                </a:rPr>
                <a:t>杉</a:t>
              </a:r>
              <a:endParaRPr lang="en-US" altLang="zh-CN" sz="2400" b="1" dirty="0" smtClean="0">
                <a:latin typeface="+mn-ea"/>
              </a:endParaRPr>
            </a:p>
            <a:p>
              <a:pPr algn="ctr"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 smtClean="0">
                  <a:solidFill>
                    <a:schemeClr val="accent2"/>
                  </a:solidFill>
                  <a:latin typeface="+mn-ea"/>
                </a:rPr>
                <a:t>83</a:t>
              </a:r>
              <a:endParaRPr lang="en-US" altLang="zh-CN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6924014" y="4373789"/>
            <a:ext cx="3264292" cy="830997"/>
            <a:chOff x="1307708" y="4373789"/>
            <a:chExt cx="3264292" cy="830997"/>
          </a:xfrm>
        </p:grpSpPr>
        <p:sp>
          <p:nvSpPr>
            <p:cNvPr id="54" name="矩形 53"/>
            <p:cNvSpPr/>
            <p:nvPr/>
          </p:nvSpPr>
          <p:spPr>
            <a:xfrm>
              <a:off x="1307708" y="4815525"/>
              <a:ext cx="326429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2385856" y="4373789"/>
              <a:ext cx="1107996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latin typeface="+mn-ea"/>
                </a:rPr>
                <a:t>严翔</a:t>
              </a:r>
              <a:r>
                <a:rPr lang="zh-CN" altLang="en-US" sz="2400" b="1" dirty="0" smtClean="0">
                  <a:latin typeface="+mn-ea"/>
                </a:rPr>
                <a:t>宇</a:t>
              </a:r>
              <a:endParaRPr lang="en-US" altLang="zh-CN" sz="2400" b="1" dirty="0" smtClean="0">
                <a:latin typeface="+mn-ea"/>
              </a:endParaRPr>
            </a:p>
            <a:p>
              <a:pPr algn="ctr"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 smtClean="0">
                  <a:solidFill>
                    <a:schemeClr val="accent2"/>
                  </a:solidFill>
                  <a:latin typeface="+mn-ea"/>
                </a:rPr>
                <a:t>65</a:t>
              </a:r>
              <a:endParaRPr lang="en-US" altLang="zh-CN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4360232" y="4373789"/>
            <a:ext cx="3264292" cy="830997"/>
            <a:chOff x="1307708" y="4373789"/>
            <a:chExt cx="3264292" cy="830997"/>
          </a:xfrm>
        </p:grpSpPr>
        <p:sp>
          <p:nvSpPr>
            <p:cNvPr id="57" name="矩形 56"/>
            <p:cNvSpPr/>
            <p:nvPr/>
          </p:nvSpPr>
          <p:spPr>
            <a:xfrm>
              <a:off x="1307708" y="4815525"/>
              <a:ext cx="326429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2539744" y="4373789"/>
              <a:ext cx="80021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latin typeface="+mn-ea"/>
                </a:rPr>
                <a:t>杨</a:t>
              </a:r>
              <a:r>
                <a:rPr lang="zh-CN" altLang="en-US" sz="2400" b="1" dirty="0" smtClean="0">
                  <a:latin typeface="+mn-ea"/>
                </a:rPr>
                <a:t>溢</a:t>
              </a:r>
              <a:endParaRPr lang="en-US" altLang="zh-CN" sz="2400" b="1" dirty="0" smtClean="0">
                <a:latin typeface="+mn-ea"/>
              </a:endParaRPr>
            </a:p>
            <a:p>
              <a:pPr algn="ctr"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 smtClean="0">
                  <a:latin typeface="+mn-ea"/>
                </a:rPr>
                <a:t>66</a:t>
              </a:r>
              <a:endParaRPr lang="en-US" altLang="zh-CN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9487796" y="4484115"/>
            <a:ext cx="3264292" cy="867414"/>
            <a:chOff x="1307708" y="4317443"/>
            <a:chExt cx="3264292" cy="867414"/>
          </a:xfrm>
        </p:grpSpPr>
        <p:sp>
          <p:nvSpPr>
            <p:cNvPr id="60" name="矩形 59"/>
            <p:cNvSpPr/>
            <p:nvPr/>
          </p:nvSpPr>
          <p:spPr>
            <a:xfrm>
              <a:off x="1307708" y="4815525"/>
              <a:ext cx="326429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2503136" y="4317443"/>
              <a:ext cx="80021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latin typeface="+mn-ea"/>
                </a:rPr>
                <a:t>陈</a:t>
              </a:r>
              <a:r>
                <a:rPr lang="zh-CN" altLang="en-US" sz="2400" b="1" dirty="0" smtClean="0">
                  <a:latin typeface="+mn-ea"/>
                </a:rPr>
                <a:t>维</a:t>
              </a:r>
              <a:endParaRPr lang="en-US" altLang="zh-CN" sz="2400" b="1" dirty="0" smtClean="0">
                <a:latin typeface="+mn-ea"/>
              </a:endParaRPr>
            </a:p>
            <a:p>
              <a:pPr algn="ctr"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smtClean="0">
                  <a:solidFill>
                    <a:schemeClr val="accent2"/>
                  </a:solidFill>
                  <a:latin typeface="+mn-ea"/>
                </a:rPr>
                <a:t>67</a:t>
              </a:r>
              <a:endParaRPr lang="en-US" altLang="zh-CN" sz="2400" b="1" dirty="0"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用例图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4743" y="2602228"/>
            <a:ext cx="42433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是对包括变量在内的一组动作序列的描述，系统执行这些动作，并产生传递特定参与者的价值的可观察结果。</a:t>
            </a:r>
            <a:endParaRPr lang="en-US" altLang="zh-CN" dirty="0">
              <a:solidFill>
                <a:srgbClr val="4F4F4F"/>
              </a:solidFill>
              <a:latin typeface="-apple-system"/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6209003" y="2590574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3264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用例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6569366" y="3030915"/>
            <a:ext cx="56088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作用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：说明系统如何工作的功能性或行为性需求。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209" y="4303939"/>
            <a:ext cx="2019300" cy="1123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4" grpId="0" animBg="1"/>
      <p:bldP spid="2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用例图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4743" y="2602228"/>
            <a:ext cx="42433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是用来表示正在建模系统的边界。边界内表示系统的组成部分，边界外表示系统外部。</a:t>
            </a:r>
            <a:endParaRPr lang="en-US" altLang="zh-CN" dirty="0">
              <a:solidFill>
                <a:srgbClr val="4F4F4F"/>
              </a:solidFill>
              <a:latin typeface="-apple-system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3264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系统边界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640" y="4070813"/>
            <a:ext cx="2734064" cy="22419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用例图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4743" y="2602228"/>
            <a:ext cx="42433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表示参与者和系统通过相互发送信号或消息进行交互的关联关系。</a:t>
            </a:r>
            <a:endParaRPr lang="en-US" altLang="zh-CN" dirty="0">
              <a:solidFill>
                <a:srgbClr val="4F4F4F"/>
              </a:solidFill>
              <a:latin typeface="-apple-system"/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6209003" y="2590574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3264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关联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6569366" y="3030915"/>
            <a:ext cx="56088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作用：表示参与者和系统通过相互发送信号或消息进行交互的关联关系。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511" y="3784377"/>
            <a:ext cx="1315616" cy="272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4" grpId="0" animBg="1"/>
      <p:bldP spid="2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54353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用例图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394380" y="264655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3264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用例之间的可视化表示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560" y="2652800"/>
            <a:ext cx="8112280" cy="391795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878679" y="2640971"/>
            <a:ext cx="32643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包含关系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  <p:bldP spid="16" grpId="0"/>
    </p:bldLst>
  </p:timing>
</p:sld>
</file>

<file path=ppt/theme/theme1.xml><?xml version="1.0" encoding="utf-8"?>
<a:theme xmlns:a="http://schemas.openxmlformats.org/drawingml/2006/main" name="Office 主题">
  <a:themeElements>
    <a:clrScheme name="自定义 32">
      <a:dk1>
        <a:srgbClr val="000000"/>
      </a:dk1>
      <a:lt1>
        <a:srgbClr val="FFFFFF"/>
      </a:lt1>
      <a:dk2>
        <a:srgbClr val="7F7F7F"/>
      </a:dk2>
      <a:lt2>
        <a:srgbClr val="E7E6E6"/>
      </a:lt2>
      <a:accent1>
        <a:srgbClr val="00BA89"/>
      </a:accent1>
      <a:accent2>
        <a:srgbClr val="0F2B37"/>
      </a:accent2>
      <a:accent3>
        <a:srgbClr val="FFB441"/>
      </a:accent3>
      <a:accent4>
        <a:srgbClr val="AFABAB"/>
      </a:accent4>
      <a:accent5>
        <a:srgbClr val="DBD9D9"/>
      </a:accent5>
      <a:accent6>
        <a:srgbClr val="46A7E2"/>
      </a:accent6>
      <a:hlink>
        <a:srgbClr val="46A7E2"/>
      </a:hlink>
      <a:folHlink>
        <a:srgbClr val="46A7E2"/>
      </a:folHlink>
    </a:clrScheme>
    <a:fontScheme name="Helvetica">
      <a:majorFont>
        <a:latin typeface="Helvetica"/>
        <a:ea typeface="方正大黑简体"/>
        <a:cs typeface=""/>
      </a:majorFont>
      <a:minorFont>
        <a:latin typeface="Helvetic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2284</Words>
  <Application>Microsoft Office PowerPoint</Application>
  <PresentationFormat>自定义</PresentationFormat>
  <Paragraphs>292</Paragraphs>
  <Slides>58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59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哎呀小小草</dc:creator>
  <cp:lastModifiedBy>陈安侍</cp:lastModifiedBy>
  <cp:revision>77</cp:revision>
  <dcterms:created xsi:type="dcterms:W3CDTF">2015-05-12T05:39:00Z</dcterms:created>
  <dcterms:modified xsi:type="dcterms:W3CDTF">2018-10-28T13:33:49Z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2052-10.1.0.7566</vt:lpwstr>
  </property>
</Properties>
</file>